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9" r:id="rId5"/>
    <p:sldId id="258" r:id="rId6"/>
    <p:sldId id="260" r:id="rId7"/>
    <p:sldId id="262" r:id="rId8"/>
    <p:sldId id="263" r:id="rId9"/>
    <p:sldId id="264" r:id="rId10"/>
    <p:sldId id="261" r:id="rId11"/>
    <p:sldId id="266" r:id="rId12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81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7C7D72-A099-1147-835D-777CEA001A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C51E1C9-AAC0-01C9-33E9-6FF7FF7B3A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1144B67B-E3E4-D151-D4C9-74C7C18EA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5149-9ABA-4444-8C16-A920C0B51135}" type="datetimeFigureOut">
              <a:rPr lang="pt-PT" smtClean="0"/>
              <a:t>07/03/2023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E9D9BD81-113A-2699-1653-223B4D495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E9B00E16-6D10-BD52-444D-A85382B97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9AEE9-B440-43E5-85E0-7FE1B2CC393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1015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F4545E-E321-C52D-CD22-DC45F63B7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5705ED6B-9E45-4BBA-E6BE-BCDEDC9313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9B1B696A-472A-83B5-05A0-BA8C92D7E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5149-9ABA-4444-8C16-A920C0B51135}" type="datetimeFigureOut">
              <a:rPr lang="pt-PT" smtClean="0"/>
              <a:t>07/03/2023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0C03BD18-DBF1-09DB-B4FE-F17D58346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2BA8363-8F89-1037-454D-C8BDCB021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9AEE9-B440-43E5-85E0-7FE1B2CC393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01259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22CC236-F41C-EF7B-9CB3-FB5EF1ECEE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94974225-F7C9-8359-C874-3BA738B6E7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5E210EC0-463D-A2EB-8932-13F40D41E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5149-9ABA-4444-8C16-A920C0B51135}" type="datetimeFigureOut">
              <a:rPr lang="pt-PT" smtClean="0"/>
              <a:t>07/03/2023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4E6F9E61-0882-D822-FAC4-8A2AFAADD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59B74F0-062A-74E3-7FC9-3F82B1E52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9AEE9-B440-43E5-85E0-7FE1B2CC393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90615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FE0534-A3DA-2887-BA0C-362A0491A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10CA9798-24AB-05F9-FDC5-25FE12E3A5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23953F9A-72A1-408A-70A3-7154F0702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5149-9ABA-4444-8C16-A920C0B51135}" type="datetimeFigureOut">
              <a:rPr lang="pt-PT" smtClean="0"/>
              <a:t>07/03/2023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0FCCB4A7-5CFC-656F-C76D-897CB395C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DD0A1889-AD7B-5B1A-B2ED-18652771E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9AEE9-B440-43E5-85E0-7FE1B2CC393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03225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05E330-24C4-DA33-8BD5-13E352198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5CE86A2F-8C73-DA3A-4D56-D3DB462562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45E237CC-526F-8045-C899-E8E2C0311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5149-9ABA-4444-8C16-A920C0B51135}" type="datetimeFigureOut">
              <a:rPr lang="pt-PT" smtClean="0"/>
              <a:t>07/03/2023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658FD5EF-79FC-2B1E-CD4F-B9182B622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95D4587F-F09D-8F78-6C25-27EC5F874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9AEE9-B440-43E5-85E0-7FE1B2CC393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81053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198D39-5586-12EE-3990-4D02AA648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16A5E071-AD28-576C-D477-4073FAA35D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F9DEE86B-7FCB-3B37-89AB-4ED551F617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D7CDF763-410B-E687-D12B-05D56B478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5149-9ABA-4444-8C16-A920C0B51135}" type="datetimeFigureOut">
              <a:rPr lang="pt-PT" smtClean="0"/>
              <a:t>07/03/2023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7BB80C59-C19C-24C9-BFDE-75A0F1FBC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2E08626C-B77A-F80D-EF5F-0727010D5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9AEE9-B440-43E5-85E0-7FE1B2CC393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88024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2E9881-4258-39D4-F8F4-9A6F9F750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D66543B8-B72A-29B5-7DBB-872D42A6F1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C62AF9EC-8804-D272-71D6-DA3769E4D5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92FD7AEF-E5E1-7D61-D685-4C4783EC6A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887A1502-F440-585B-1DFB-D9BF28BE15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5BE2E2C2-526D-504D-9899-86A09F9D3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5149-9ABA-4444-8C16-A920C0B51135}" type="datetimeFigureOut">
              <a:rPr lang="pt-PT" smtClean="0"/>
              <a:t>07/03/2023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49712AF8-27BA-ED6B-76D8-3DE515A73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707B713F-76B1-433B-B646-5E55A3A63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9AEE9-B440-43E5-85E0-7FE1B2CC393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53113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DF186C-DA88-07B4-890F-6D4475B06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60517873-D86C-8CDE-D157-36CC33061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5149-9ABA-4444-8C16-A920C0B51135}" type="datetimeFigureOut">
              <a:rPr lang="pt-PT" smtClean="0"/>
              <a:t>07/03/2023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65338AF7-3ACC-280E-A30D-D0FC4D7BB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7AF3D629-8807-A436-9D5C-F7CA35BB6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9AEE9-B440-43E5-85E0-7FE1B2CC393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7742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6B076153-C366-61D1-EE8E-A40CB1378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5149-9ABA-4444-8C16-A920C0B51135}" type="datetimeFigureOut">
              <a:rPr lang="pt-PT" smtClean="0"/>
              <a:t>07/03/2023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934DF6DD-2085-694C-310A-D4A7A2044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F08029F2-2A6D-58E4-6A4D-9EFCDF802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9AEE9-B440-43E5-85E0-7FE1B2CC393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66606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988DAB-2A03-3A3E-AE8E-7583F8D21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771E123-6E8B-ED45-62FD-F4501EE426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09552174-EFD4-09C7-C193-A4667088BF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4A045456-1669-F42A-842A-4AB4F0E51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5149-9ABA-4444-8C16-A920C0B51135}" type="datetimeFigureOut">
              <a:rPr lang="pt-PT" smtClean="0"/>
              <a:t>07/03/2023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C52064AB-EB2F-2E2C-EE39-277A1977C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5DD70A50-84EA-32B1-45CF-118D4C82C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9AEE9-B440-43E5-85E0-7FE1B2CC393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3302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36E7F7-8CC3-F108-B9D0-26FE11DB0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D337B6A9-2CB7-C607-C1E5-DF6D7B943C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84F64007-A074-A880-4260-3135DC8DFA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6B4FBF98-828B-EC7F-2138-A7FF28FBA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5149-9ABA-4444-8C16-A920C0B51135}" type="datetimeFigureOut">
              <a:rPr lang="pt-PT" smtClean="0"/>
              <a:t>07/03/2023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DAA38C65-0AE3-A8BF-468B-125393412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9B4FE35E-C404-A1F4-826B-D9A6ED308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9AEE9-B440-43E5-85E0-7FE1B2CC393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46190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B5AC7A2E-691B-FE55-94C6-F092D2430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5DA7D214-3441-2D4D-BA35-4AC569D78D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8C40A261-2EF8-C6DC-A2D7-C3E72620DA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65149-9ABA-4444-8C16-A920C0B51135}" type="datetimeFigureOut">
              <a:rPr lang="pt-PT" smtClean="0"/>
              <a:t>07/03/2023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D8786D05-8C2C-162E-81AA-97E3F982E7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23B8EE1C-0E79-D640-7D72-AF4E6AC459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D9AEE9-B440-43E5-85E0-7FE1B2CC393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77794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eg"/><Relationship Id="rId7" Type="http://schemas.openxmlformats.org/officeDocument/2006/relationships/image" Target="../media/image2.jpg"/><Relationship Id="rId12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JPG"/><Relationship Id="rId5" Type="http://schemas.openxmlformats.org/officeDocument/2006/relationships/image" Target="../media/image6.png"/><Relationship Id="rId10" Type="http://schemas.openxmlformats.org/officeDocument/2006/relationships/image" Target="../media/image11.JPG"/><Relationship Id="rId4" Type="http://schemas.openxmlformats.org/officeDocument/2006/relationships/image" Target="../media/image5.png"/><Relationship Id="rId9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5.png"/><Relationship Id="rId7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5.png"/><Relationship Id="rId7" Type="http://schemas.openxmlformats.org/officeDocument/2006/relationships/image" Target="../media/image17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B33DC6A-1F1C-4A06-834E-CFF88F1C0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0FE1D5CF-87B8-4A8A-AD3C-01D06A6076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6208641" cy="6858000"/>
          </a:xfrm>
          <a:custGeom>
            <a:avLst/>
            <a:gdLst>
              <a:gd name="connsiteX0" fmla="*/ 0 w 6208641"/>
              <a:gd name="connsiteY0" fmla="*/ 0 h 6858000"/>
              <a:gd name="connsiteX1" fmla="*/ 5464181 w 6208641"/>
              <a:gd name="connsiteY1" fmla="*/ 0 h 6858000"/>
              <a:gd name="connsiteX2" fmla="*/ 5538086 w 6208641"/>
              <a:gd name="connsiteY2" fmla="*/ 159684 h 6858000"/>
              <a:gd name="connsiteX3" fmla="*/ 6208641 w 6208641"/>
              <a:gd name="connsiteY3" fmla="*/ 3706589 h 6858000"/>
              <a:gd name="connsiteX4" fmla="*/ 5734754 w 6208641"/>
              <a:gd name="connsiteY4" fmla="*/ 6730443 h 6858000"/>
              <a:gd name="connsiteX5" fmla="*/ 5689361 w 6208641"/>
              <a:gd name="connsiteY5" fmla="*/ 6858000 h 6858000"/>
              <a:gd name="connsiteX6" fmla="*/ 0 w 620864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08641" h="6858000">
                <a:moveTo>
                  <a:pt x="0" y="0"/>
                </a:moveTo>
                <a:lnTo>
                  <a:pt x="5464181" y="0"/>
                </a:lnTo>
                <a:lnTo>
                  <a:pt x="5538086" y="159684"/>
                </a:lnTo>
                <a:cubicBezTo>
                  <a:pt x="5961440" y="1172168"/>
                  <a:pt x="6208641" y="2392735"/>
                  <a:pt x="6208641" y="3706589"/>
                </a:cubicBezTo>
                <a:cubicBezTo>
                  <a:pt x="6208641" y="4801467"/>
                  <a:pt x="6036974" y="5831563"/>
                  <a:pt x="5734754" y="6730443"/>
                </a:cubicBezTo>
                <a:lnTo>
                  <a:pt x="568936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60926200-45C2-41E9-839F-31CD5FE4C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03325" cy="6858000"/>
          </a:xfrm>
          <a:custGeom>
            <a:avLst/>
            <a:gdLst>
              <a:gd name="connsiteX0" fmla="*/ 0 w 6203325"/>
              <a:gd name="connsiteY0" fmla="*/ 0 h 6858000"/>
              <a:gd name="connsiteX1" fmla="*/ 5458865 w 6203325"/>
              <a:gd name="connsiteY1" fmla="*/ 0 h 6858000"/>
              <a:gd name="connsiteX2" fmla="*/ 5532770 w 6203325"/>
              <a:gd name="connsiteY2" fmla="*/ 159684 h 6858000"/>
              <a:gd name="connsiteX3" fmla="*/ 6203325 w 6203325"/>
              <a:gd name="connsiteY3" fmla="*/ 3706589 h 6858000"/>
              <a:gd name="connsiteX4" fmla="*/ 5729438 w 6203325"/>
              <a:gd name="connsiteY4" fmla="*/ 6730443 h 6858000"/>
              <a:gd name="connsiteX5" fmla="*/ 5684045 w 6203325"/>
              <a:gd name="connsiteY5" fmla="*/ 6858000 h 6858000"/>
              <a:gd name="connsiteX6" fmla="*/ 0 w 620332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03325" h="6858000">
                <a:moveTo>
                  <a:pt x="0" y="0"/>
                </a:moveTo>
                <a:lnTo>
                  <a:pt x="5458865" y="0"/>
                </a:lnTo>
                <a:lnTo>
                  <a:pt x="5532770" y="159684"/>
                </a:lnTo>
                <a:cubicBezTo>
                  <a:pt x="5956124" y="1172168"/>
                  <a:pt x="6203325" y="2392735"/>
                  <a:pt x="6203325" y="3706589"/>
                </a:cubicBezTo>
                <a:cubicBezTo>
                  <a:pt x="6203325" y="4801467"/>
                  <a:pt x="6031658" y="5831563"/>
                  <a:pt x="5729438" y="6730443"/>
                </a:cubicBezTo>
                <a:lnTo>
                  <a:pt x="568404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F829926-CB68-7CBF-C4EC-D85F67B8BC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5733" y="1849821"/>
            <a:ext cx="5019074" cy="2322786"/>
          </a:xfrm>
        </p:spPr>
        <p:txBody>
          <a:bodyPr anchor="b">
            <a:normAutofit fontScale="90000"/>
          </a:bodyPr>
          <a:lstStyle/>
          <a:p>
            <a:pPr algn="l">
              <a:spcBef>
                <a:spcPts val="600"/>
              </a:spcBef>
            </a:pPr>
            <a:r>
              <a:rPr lang="pt-PT" sz="38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GeoMatRe</a:t>
            </a:r>
            <a:br>
              <a:rPr lang="pt-PT" sz="38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t-PT" sz="38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Remediação de massas de água afetadas por drenagem de mina</a:t>
            </a:r>
            <a:endParaRPr lang="pt-PT" sz="3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7F89D7D-14A6-631C-A4C5-72951570CE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0041" y="4683735"/>
            <a:ext cx="5454732" cy="897257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pt-PT" dirty="0">
                <a:latin typeface="Verdana" panose="020B0604030504040204" pitchFamily="34" charset="0"/>
                <a:ea typeface="Verdana" panose="020B0604030504040204" pitchFamily="34" charset="0"/>
              </a:rPr>
              <a:t>Instituto Politécnico de Castelo Branco</a:t>
            </a:r>
          </a:p>
          <a:p>
            <a:pPr algn="l"/>
            <a:r>
              <a:rPr lang="pt-PT" dirty="0">
                <a:latin typeface="Verdana" panose="020B0604030504040204" pitchFamily="34" charset="0"/>
                <a:ea typeface="Verdana" panose="020B0604030504040204" pitchFamily="34" charset="0"/>
              </a:rPr>
              <a:t>Universidade de Évora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67989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B41AB72-E3E6-C089-F25E-04FEDCE198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633" r="77069" b="72107"/>
          <a:stretch/>
        </p:blipFill>
        <p:spPr>
          <a:xfrm>
            <a:off x="6888967" y="147145"/>
            <a:ext cx="4708831" cy="1416131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098" y="4546920"/>
            <a:ext cx="5019074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E357C050-D598-CF5D-6E1A-83DD5F847E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153" t="33217" r="20088" b="21149"/>
          <a:stretch/>
        </p:blipFill>
        <p:spPr>
          <a:xfrm>
            <a:off x="6285187" y="1597570"/>
            <a:ext cx="5701378" cy="2448913"/>
          </a:xfrm>
          <a:prstGeom prst="rect">
            <a:avLst/>
          </a:prstGeom>
        </p:spPr>
      </p:pic>
      <p:pic>
        <p:nvPicPr>
          <p:cNvPr id="9" name="Imagem 8" descr="Uma imagem com texto, ClipArt&#10;&#10;Descrição gerada automaticamente">
            <a:extLst>
              <a:ext uri="{FF2B5EF4-FFF2-40B4-BE49-F238E27FC236}">
                <a16:creationId xmlns:a16="http://schemas.microsoft.com/office/drawing/2014/main" id="{F097B213-C44E-C73E-22D8-B941A6AC29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76"/>
          <a:stretch/>
        </p:blipFill>
        <p:spPr>
          <a:xfrm>
            <a:off x="157655" y="0"/>
            <a:ext cx="3710151" cy="1330374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E0FF63B8-2A67-70D3-5310-C87F67C9843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47" b="7547"/>
          <a:stretch/>
        </p:blipFill>
        <p:spPr>
          <a:xfrm>
            <a:off x="3920360" y="94593"/>
            <a:ext cx="1397874" cy="1186875"/>
          </a:xfrm>
          <a:prstGeom prst="rect">
            <a:avLst/>
          </a:prstGeom>
        </p:spPr>
      </p:pic>
      <p:grpSp>
        <p:nvGrpSpPr>
          <p:cNvPr id="13" name="Agrupar 12">
            <a:extLst>
              <a:ext uri="{FF2B5EF4-FFF2-40B4-BE49-F238E27FC236}">
                <a16:creationId xmlns:a16="http://schemas.microsoft.com/office/drawing/2014/main" id="{347461B5-FADB-7DD6-10F7-8822BF801C11}"/>
              </a:ext>
            </a:extLst>
          </p:cNvPr>
          <p:cNvGrpSpPr/>
          <p:nvPr/>
        </p:nvGrpSpPr>
        <p:grpSpPr>
          <a:xfrm>
            <a:off x="953509" y="5588697"/>
            <a:ext cx="10481748" cy="1269303"/>
            <a:chOff x="1016571" y="5588697"/>
            <a:chExt cx="10481748" cy="1269303"/>
          </a:xfrm>
        </p:grpSpPr>
        <p:pic>
          <p:nvPicPr>
            <p:cNvPr id="17" name="Imagen 3" descr="BPI_FLC_V(cic)">
              <a:extLst>
                <a:ext uri="{FF2B5EF4-FFF2-40B4-BE49-F238E27FC236}">
                  <a16:creationId xmlns:a16="http://schemas.microsoft.com/office/drawing/2014/main" id="{1D339A82-1E23-8A19-275E-9B09A4F280C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920"/>
            <a:stretch>
              <a:fillRect/>
            </a:stretch>
          </p:blipFill>
          <p:spPr bwMode="auto">
            <a:xfrm>
              <a:off x="9162789" y="6181090"/>
              <a:ext cx="2335530" cy="6769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Picture 6">
              <a:extLst>
                <a:ext uri="{FF2B5EF4-FFF2-40B4-BE49-F238E27FC236}">
                  <a16:creationId xmlns:a16="http://schemas.microsoft.com/office/drawing/2014/main" id="{FD0E5BAF-1D67-1D46-45DE-E22DC9BB12F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2793" y="6254750"/>
              <a:ext cx="2082800" cy="603250"/>
            </a:xfrm>
            <a:prstGeom prst="rect">
              <a:avLst/>
            </a:prstGeom>
            <a:noFill/>
          </p:spPr>
        </p:pic>
        <p:pic>
          <p:nvPicPr>
            <p:cNvPr id="21" name="Picture 3" descr="Instituto Politécnico de Castelo Branco">
              <a:extLst>
                <a:ext uri="{FF2B5EF4-FFF2-40B4-BE49-F238E27FC236}">
                  <a16:creationId xmlns:a16="http://schemas.microsoft.com/office/drawing/2014/main" id="{B8BA655D-5068-C988-355D-9A742B6A404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045"/>
            <a:stretch/>
          </p:blipFill>
          <p:spPr bwMode="auto">
            <a:xfrm>
              <a:off x="1016571" y="5588697"/>
              <a:ext cx="1558466" cy="12693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Universidade de Évora">
              <a:extLst>
                <a:ext uri="{FF2B5EF4-FFF2-40B4-BE49-F238E27FC236}">
                  <a16:creationId xmlns:a16="http://schemas.microsoft.com/office/drawing/2014/main" id="{F6FF855B-B41B-AF8A-ECE9-D7140D03C7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5237" y="6195647"/>
              <a:ext cx="1770335" cy="5677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FE301B83-CBEC-682A-2661-64C0AB3B698D}"/>
              </a:ext>
            </a:extLst>
          </p:cNvPr>
          <p:cNvSpPr txBox="1"/>
          <p:nvPr/>
        </p:nvSpPr>
        <p:spPr>
          <a:xfrm>
            <a:off x="7128642" y="5685361"/>
            <a:ext cx="43066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400" dirty="0">
                <a:latin typeface="Verdana" panose="020B0604030504040204" pitchFamily="34" charset="0"/>
                <a:ea typeface="Verdana" panose="020B0604030504040204" pitchFamily="34" charset="0"/>
              </a:rPr>
              <a:t>https://geomatre.ipcb.pt/</a:t>
            </a:r>
          </a:p>
        </p:txBody>
      </p:sp>
      <p:sp>
        <p:nvSpPr>
          <p:cNvPr id="24" name="Subtítulo 2">
            <a:extLst>
              <a:ext uri="{FF2B5EF4-FFF2-40B4-BE49-F238E27FC236}">
                <a16:creationId xmlns:a16="http://schemas.microsoft.com/office/drawing/2014/main" id="{E9E74ED0-92AD-FD16-E0CF-A3A0BED4C146}"/>
              </a:ext>
            </a:extLst>
          </p:cNvPr>
          <p:cNvSpPr txBox="1">
            <a:spLocks/>
          </p:cNvSpPr>
          <p:nvPr/>
        </p:nvSpPr>
        <p:spPr>
          <a:xfrm>
            <a:off x="6500786" y="4699501"/>
            <a:ext cx="5454732" cy="8972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PT" sz="2000" dirty="0">
                <a:latin typeface="Verdana" panose="020B0604030504040204" pitchFamily="34" charset="0"/>
                <a:ea typeface="Verdana" panose="020B0604030504040204" pitchFamily="34" charset="0"/>
              </a:rPr>
              <a:t>Teresa Albuquerque</a:t>
            </a:r>
          </a:p>
          <a:p>
            <a:pPr algn="l"/>
            <a:r>
              <a:rPr lang="pt-PT" sz="2000" dirty="0">
                <a:latin typeface="Verdana" panose="020B0604030504040204" pitchFamily="34" charset="0"/>
                <a:ea typeface="Verdana" panose="020B0604030504040204" pitchFamily="34" charset="0"/>
              </a:rPr>
              <a:t>Rita Fonseca</a:t>
            </a:r>
          </a:p>
        </p:txBody>
      </p:sp>
    </p:spTree>
    <p:extLst>
      <p:ext uri="{BB962C8B-B14F-4D97-AF65-F5344CB8AC3E}">
        <p14:creationId xmlns:p14="http://schemas.microsoft.com/office/powerpoint/2010/main" val="2244491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Agrupar 8">
            <a:extLst>
              <a:ext uri="{FF2B5EF4-FFF2-40B4-BE49-F238E27FC236}">
                <a16:creationId xmlns:a16="http://schemas.microsoft.com/office/drawing/2014/main" id="{03949149-7252-7A93-3B2D-7658E7226E7C}"/>
              </a:ext>
            </a:extLst>
          </p:cNvPr>
          <p:cNvGrpSpPr/>
          <p:nvPr/>
        </p:nvGrpSpPr>
        <p:grpSpPr>
          <a:xfrm>
            <a:off x="1187669" y="5801710"/>
            <a:ext cx="10005848" cy="993228"/>
            <a:chOff x="617177" y="5588697"/>
            <a:chExt cx="11574823" cy="1269303"/>
          </a:xfrm>
        </p:grpSpPr>
        <p:pic>
          <p:nvPicPr>
            <p:cNvPr id="4" name="Imagen 3" descr="BPI_FLC_V(cic)">
              <a:extLst>
                <a:ext uri="{FF2B5EF4-FFF2-40B4-BE49-F238E27FC236}">
                  <a16:creationId xmlns:a16="http://schemas.microsoft.com/office/drawing/2014/main" id="{787C84D6-1BFC-C12E-7865-A003AE9D8B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920"/>
            <a:stretch>
              <a:fillRect/>
            </a:stretch>
          </p:blipFill>
          <p:spPr bwMode="auto">
            <a:xfrm>
              <a:off x="9856470" y="6181090"/>
              <a:ext cx="2335530" cy="6769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Picture 6">
              <a:extLst>
                <a:ext uri="{FF2B5EF4-FFF2-40B4-BE49-F238E27FC236}">
                  <a16:creationId xmlns:a16="http://schemas.microsoft.com/office/drawing/2014/main" id="{F149F46B-1D49-90E1-22DD-71BA8ABB16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02903" y="6254750"/>
              <a:ext cx="2082800" cy="603250"/>
            </a:xfrm>
            <a:prstGeom prst="rect">
              <a:avLst/>
            </a:prstGeom>
            <a:noFill/>
          </p:spPr>
        </p:pic>
        <p:pic>
          <p:nvPicPr>
            <p:cNvPr id="6" name="Picture 3" descr="Instituto Politécnico de Castelo Branco">
              <a:extLst>
                <a:ext uri="{FF2B5EF4-FFF2-40B4-BE49-F238E27FC236}">
                  <a16:creationId xmlns:a16="http://schemas.microsoft.com/office/drawing/2014/main" id="{0D67794D-7609-DF5E-A5B7-E99CC415FE9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045"/>
            <a:stretch/>
          </p:blipFill>
          <p:spPr bwMode="auto">
            <a:xfrm>
              <a:off x="617177" y="5588697"/>
              <a:ext cx="1558466" cy="12693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Universidade de Évora">
              <a:extLst>
                <a:ext uri="{FF2B5EF4-FFF2-40B4-BE49-F238E27FC236}">
                  <a16:creationId xmlns:a16="http://schemas.microsoft.com/office/drawing/2014/main" id="{3A7BECE8-4D51-C600-4A19-CC74DED8B0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3596" y="6032938"/>
              <a:ext cx="2146594" cy="6884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Imagem 7" descr="Uma imagem com texto, ClipArt&#10;&#10;Descrição gerada automaticamente">
              <a:extLst>
                <a:ext uri="{FF2B5EF4-FFF2-40B4-BE49-F238E27FC236}">
                  <a16:creationId xmlns:a16="http://schemas.microsoft.com/office/drawing/2014/main" id="{17880889-D915-05EC-5E0D-78F8271AE3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76"/>
            <a:stretch/>
          </p:blipFill>
          <p:spPr>
            <a:xfrm>
              <a:off x="5223643" y="6047715"/>
              <a:ext cx="2259724" cy="810285"/>
            </a:xfrm>
            <a:prstGeom prst="rect">
              <a:avLst/>
            </a:prstGeom>
          </p:spPr>
        </p:pic>
      </p:grpSp>
      <p:sp>
        <p:nvSpPr>
          <p:cNvPr id="10" name="CaixaDeTexto 9">
            <a:extLst>
              <a:ext uri="{FF2B5EF4-FFF2-40B4-BE49-F238E27FC236}">
                <a16:creationId xmlns:a16="http://schemas.microsoft.com/office/drawing/2014/main" id="{33BB06A0-FE93-657B-3414-A5EDF0988029}"/>
              </a:ext>
            </a:extLst>
          </p:cNvPr>
          <p:cNvSpPr txBox="1"/>
          <p:nvPr/>
        </p:nvSpPr>
        <p:spPr>
          <a:xfrm>
            <a:off x="273269" y="427910"/>
            <a:ext cx="11519338" cy="50321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>
              <a:spcAft>
                <a:spcPts val="300"/>
              </a:spcAft>
              <a:tabLst>
                <a:tab pos="914400" algn="l"/>
              </a:tabLst>
            </a:pPr>
            <a:r>
              <a:rPr lang="pt-PT" sz="1800" b="1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5. </a:t>
            </a:r>
            <a:r>
              <a:rPr lang="pt-PT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Identificação dos </a:t>
            </a:r>
            <a:r>
              <a:rPr lang="pt-PT" sz="1800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geomateriais</a:t>
            </a:r>
            <a:r>
              <a:rPr lang="pt-PT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mais adequados à recuperação destes sistemas hídricos correspondentes a diferentes contextos mineiros</a:t>
            </a:r>
          </a:p>
          <a:p>
            <a:pPr lvl="1" algn="just">
              <a:spcAft>
                <a:spcPts val="300"/>
              </a:spcAft>
              <a:tabLst>
                <a:tab pos="914400" algn="l"/>
              </a:tabLst>
            </a:pPr>
            <a:endParaRPr lang="pt-PT" sz="2400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 algn="just">
              <a:spcAft>
                <a:spcPts val="300"/>
              </a:spcAft>
              <a:tabLst>
                <a:tab pos="914400" algn="l"/>
              </a:tabLst>
            </a:pPr>
            <a:r>
              <a:rPr lang="pt-PT" sz="1800" b="1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6. </a:t>
            </a:r>
            <a:r>
              <a:rPr lang="pt-PT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Construção um modelo conceptual holístico, para a identificação de clusters de contaminação por elementos metálicos, nas duas áreas mineiras com características distintas, visando uma gestão sustentável dos recursos hídricos em diferentes cenários de alteração climática, a curto, médio e longo prazo</a:t>
            </a:r>
            <a:endParaRPr lang="pt-PT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 algn="just">
              <a:spcAft>
                <a:spcPts val="300"/>
              </a:spcAft>
              <a:tabLst>
                <a:tab pos="914400" algn="l"/>
              </a:tabLst>
            </a:pPr>
            <a:endParaRPr lang="pt-PT" sz="2400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 algn="just">
              <a:spcAft>
                <a:spcPts val="300"/>
              </a:spcAft>
              <a:tabLst>
                <a:tab pos="914400" algn="l"/>
              </a:tabLst>
            </a:pPr>
            <a:r>
              <a:rPr lang="pt-PT" sz="1800" b="1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7. </a:t>
            </a:r>
            <a:r>
              <a:rPr lang="pt-PT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Avaliação da aplicação dos </a:t>
            </a:r>
            <a:r>
              <a:rPr lang="pt-PT" sz="1800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geomateriais</a:t>
            </a:r>
            <a:r>
              <a:rPr lang="pt-PT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mais adequados a cada contexto mineiro, quer em minas abandonadas, quer em minas em atividade, de forma a contribuir para uma otimização e gestão mais eficiente dos recursos hídricos em outras áreas mineiras similares</a:t>
            </a:r>
            <a:endParaRPr lang="pt-PT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 algn="just">
              <a:spcAft>
                <a:spcPts val="300"/>
              </a:spcAft>
              <a:tabLst>
                <a:tab pos="914400" algn="l"/>
              </a:tabLst>
            </a:pPr>
            <a:endParaRPr lang="pt-PT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 algn="just">
              <a:spcAft>
                <a:spcPts val="300"/>
              </a:spcAft>
              <a:tabLst>
                <a:tab pos="914400" algn="l"/>
              </a:tabLst>
            </a:pPr>
            <a:r>
              <a:rPr lang="pt-PT" sz="1800" b="1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8. </a:t>
            </a:r>
            <a:r>
              <a:rPr lang="pt-PT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Indicação sobre a viabilidade de reutilização dos elementos com maior valor económico adsorvidos nos </a:t>
            </a:r>
            <a:r>
              <a:rPr lang="pt-PT" sz="1800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geomateriais</a:t>
            </a:r>
            <a:r>
              <a:rPr lang="pt-PT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. A sua possível reutilização terá um interesse estratégico no conceito da economia circular, o qual assenta na redução, reutilização, recuperação e reciclagem de materiais e energia</a:t>
            </a:r>
            <a:endParaRPr lang="pt-PT" sz="2400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738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2B49AF54-67C4-CC66-F572-6564B7D672AE}"/>
              </a:ext>
            </a:extLst>
          </p:cNvPr>
          <p:cNvSpPr txBox="1"/>
          <p:nvPr/>
        </p:nvSpPr>
        <p:spPr>
          <a:xfrm flipH="1">
            <a:off x="5034455" y="2890344"/>
            <a:ext cx="28483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400" dirty="0">
                <a:latin typeface="Verdana" panose="020B0604030504040204" pitchFamily="34" charset="0"/>
                <a:ea typeface="Verdana" panose="020B0604030504040204" pitchFamily="34" charset="0"/>
              </a:rPr>
              <a:t>Obrigada</a:t>
            </a:r>
          </a:p>
        </p:txBody>
      </p:sp>
    </p:spTree>
    <p:extLst>
      <p:ext uri="{BB962C8B-B14F-4D97-AF65-F5344CB8AC3E}">
        <p14:creationId xmlns:p14="http://schemas.microsoft.com/office/powerpoint/2010/main" val="3869442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>
            <a:extLst>
              <a:ext uri="{FF2B5EF4-FFF2-40B4-BE49-F238E27FC236}">
                <a16:creationId xmlns:a16="http://schemas.microsoft.com/office/drawing/2014/main" id="{3E3EB69D-86E9-BD12-86D3-BB99C832D4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360" y="304800"/>
            <a:ext cx="1872879" cy="4067504"/>
          </a:xfrm>
          <a:prstGeom prst="rect">
            <a:avLst/>
          </a:prstGeom>
        </p:spPr>
      </p:pic>
      <p:grpSp>
        <p:nvGrpSpPr>
          <p:cNvPr id="9" name="Agrupar 8">
            <a:extLst>
              <a:ext uri="{FF2B5EF4-FFF2-40B4-BE49-F238E27FC236}">
                <a16:creationId xmlns:a16="http://schemas.microsoft.com/office/drawing/2014/main" id="{03949149-7252-7A93-3B2D-7658E7226E7C}"/>
              </a:ext>
            </a:extLst>
          </p:cNvPr>
          <p:cNvGrpSpPr/>
          <p:nvPr/>
        </p:nvGrpSpPr>
        <p:grpSpPr>
          <a:xfrm>
            <a:off x="1187669" y="5801710"/>
            <a:ext cx="10005848" cy="993228"/>
            <a:chOff x="617177" y="5588697"/>
            <a:chExt cx="11574823" cy="1269303"/>
          </a:xfrm>
        </p:grpSpPr>
        <p:pic>
          <p:nvPicPr>
            <p:cNvPr id="4" name="Imagen 3" descr="BPI_FLC_V(cic)">
              <a:extLst>
                <a:ext uri="{FF2B5EF4-FFF2-40B4-BE49-F238E27FC236}">
                  <a16:creationId xmlns:a16="http://schemas.microsoft.com/office/drawing/2014/main" id="{787C84D6-1BFC-C12E-7865-A003AE9D8B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920"/>
            <a:stretch>
              <a:fillRect/>
            </a:stretch>
          </p:blipFill>
          <p:spPr bwMode="auto">
            <a:xfrm>
              <a:off x="9856470" y="6181090"/>
              <a:ext cx="2335530" cy="6769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Picture 6">
              <a:extLst>
                <a:ext uri="{FF2B5EF4-FFF2-40B4-BE49-F238E27FC236}">
                  <a16:creationId xmlns:a16="http://schemas.microsoft.com/office/drawing/2014/main" id="{F149F46B-1D49-90E1-22DD-71BA8ABB162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02903" y="6254750"/>
              <a:ext cx="2082800" cy="603250"/>
            </a:xfrm>
            <a:prstGeom prst="rect">
              <a:avLst/>
            </a:prstGeom>
            <a:noFill/>
          </p:spPr>
        </p:pic>
        <p:pic>
          <p:nvPicPr>
            <p:cNvPr id="6" name="Picture 3" descr="Instituto Politécnico de Castelo Branco">
              <a:extLst>
                <a:ext uri="{FF2B5EF4-FFF2-40B4-BE49-F238E27FC236}">
                  <a16:creationId xmlns:a16="http://schemas.microsoft.com/office/drawing/2014/main" id="{0D67794D-7609-DF5E-A5B7-E99CC415FE9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045"/>
            <a:stretch/>
          </p:blipFill>
          <p:spPr bwMode="auto">
            <a:xfrm>
              <a:off x="617177" y="5588697"/>
              <a:ext cx="1558466" cy="12693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Universidade de Évora">
              <a:extLst>
                <a:ext uri="{FF2B5EF4-FFF2-40B4-BE49-F238E27FC236}">
                  <a16:creationId xmlns:a16="http://schemas.microsoft.com/office/drawing/2014/main" id="{3A7BECE8-4D51-C600-4A19-CC74DED8B0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3596" y="6032938"/>
              <a:ext cx="2146594" cy="6884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Imagem 7" descr="Uma imagem com texto, ClipArt&#10;&#10;Descrição gerada automaticamente">
              <a:extLst>
                <a:ext uri="{FF2B5EF4-FFF2-40B4-BE49-F238E27FC236}">
                  <a16:creationId xmlns:a16="http://schemas.microsoft.com/office/drawing/2014/main" id="{17880889-D915-05EC-5E0D-78F8271AE3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76"/>
            <a:stretch/>
          </p:blipFill>
          <p:spPr>
            <a:xfrm>
              <a:off x="5223643" y="6047715"/>
              <a:ext cx="2259724" cy="810285"/>
            </a:xfrm>
            <a:prstGeom prst="rect">
              <a:avLst/>
            </a:prstGeom>
          </p:spPr>
        </p:pic>
      </p:grpSp>
      <p:pic>
        <p:nvPicPr>
          <p:cNvPr id="3" name="Imagem 2" descr="Uma imagem com montanha, natureza, exterior, rocha&#10;&#10;Descrição gerada automaticamente">
            <a:extLst>
              <a:ext uri="{FF2B5EF4-FFF2-40B4-BE49-F238E27FC236}">
                <a16:creationId xmlns:a16="http://schemas.microsoft.com/office/drawing/2014/main" id="{6DAF0377-DC34-243A-3712-B6833A14F63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126" y="1008997"/>
            <a:ext cx="3874376" cy="5165834"/>
          </a:xfrm>
          <a:prstGeom prst="rect">
            <a:avLst/>
          </a:prstGeom>
        </p:spPr>
      </p:pic>
      <p:pic>
        <p:nvPicPr>
          <p:cNvPr id="11" name="Imagem 10" descr="Uma imagem com água, exterior, natureza, montanha&#10;&#10;Descrição gerada automaticamente">
            <a:extLst>
              <a:ext uri="{FF2B5EF4-FFF2-40B4-BE49-F238E27FC236}">
                <a16:creationId xmlns:a16="http://schemas.microsoft.com/office/drawing/2014/main" id="{523DF167-F9E2-07DF-AC8B-CFB876CE1D0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671" y="336330"/>
            <a:ext cx="2691963" cy="3589283"/>
          </a:xfrm>
          <a:prstGeom prst="rect">
            <a:avLst/>
          </a:prstGeom>
        </p:spPr>
      </p:pic>
      <p:pic>
        <p:nvPicPr>
          <p:cNvPr id="13" name="Imagem 12" descr="Uma imagem com exterior, terra, montanha, natureza&#10;&#10;Descrição gerada automaticamente">
            <a:extLst>
              <a:ext uri="{FF2B5EF4-FFF2-40B4-BE49-F238E27FC236}">
                <a16:creationId xmlns:a16="http://schemas.microsoft.com/office/drawing/2014/main" id="{9185CE54-63F4-2994-0A74-B3C57692372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467" y="3531477"/>
            <a:ext cx="3454400" cy="2590800"/>
          </a:xfrm>
          <a:prstGeom prst="rect">
            <a:avLst/>
          </a:prstGeom>
        </p:spPr>
      </p:pic>
      <p:pic>
        <p:nvPicPr>
          <p:cNvPr id="17" name="Imagem 16" descr="Uma imagem com céu, pessoa, exterior, pessoas&#10;&#10;Descrição gerada automaticamente">
            <a:extLst>
              <a:ext uri="{FF2B5EF4-FFF2-40B4-BE49-F238E27FC236}">
                <a16:creationId xmlns:a16="http://schemas.microsoft.com/office/drawing/2014/main" id="{EC8468D7-5CF1-475E-AB82-4474FA4F2BF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86" y="651642"/>
            <a:ext cx="3867807" cy="2900855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C6210073-9D56-4EE4-521D-CF386D30B0C9}"/>
              </a:ext>
            </a:extLst>
          </p:cNvPr>
          <p:cNvSpPr txBox="1"/>
          <p:nvPr/>
        </p:nvSpPr>
        <p:spPr>
          <a:xfrm>
            <a:off x="1786758" y="126124"/>
            <a:ext cx="15536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800" b="1" dirty="0">
                <a:latin typeface="Verdana" panose="020B0604030504040204" pitchFamily="34" charset="0"/>
                <a:ea typeface="Verdana" panose="020B0604030504040204" pitchFamily="34" charset="0"/>
              </a:rPr>
              <a:t>Equipa</a:t>
            </a:r>
          </a:p>
        </p:txBody>
      </p:sp>
      <p:pic>
        <p:nvPicPr>
          <p:cNvPr id="20" name="Imagem 19" descr="Uma imagem com céu, exterior, pessoa, terra&#10;&#10;Descrição gerada automaticamente">
            <a:extLst>
              <a:ext uri="{FF2B5EF4-FFF2-40B4-BE49-F238E27FC236}">
                <a16:creationId xmlns:a16="http://schemas.microsoft.com/office/drawing/2014/main" id="{B812E027-3C69-EB63-4789-D47C10D04E48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44"/>
          <a:stretch/>
        </p:blipFill>
        <p:spPr>
          <a:xfrm>
            <a:off x="830317" y="3415862"/>
            <a:ext cx="3804743" cy="256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85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Agrupar 8">
            <a:extLst>
              <a:ext uri="{FF2B5EF4-FFF2-40B4-BE49-F238E27FC236}">
                <a16:creationId xmlns:a16="http://schemas.microsoft.com/office/drawing/2014/main" id="{03949149-7252-7A93-3B2D-7658E7226E7C}"/>
              </a:ext>
            </a:extLst>
          </p:cNvPr>
          <p:cNvGrpSpPr/>
          <p:nvPr/>
        </p:nvGrpSpPr>
        <p:grpSpPr>
          <a:xfrm>
            <a:off x="1187669" y="5801710"/>
            <a:ext cx="10005848" cy="993228"/>
            <a:chOff x="617177" y="5588697"/>
            <a:chExt cx="11574823" cy="1269303"/>
          </a:xfrm>
        </p:grpSpPr>
        <p:pic>
          <p:nvPicPr>
            <p:cNvPr id="4" name="Imagen 3" descr="BPI_FLC_V(cic)">
              <a:extLst>
                <a:ext uri="{FF2B5EF4-FFF2-40B4-BE49-F238E27FC236}">
                  <a16:creationId xmlns:a16="http://schemas.microsoft.com/office/drawing/2014/main" id="{787C84D6-1BFC-C12E-7865-A003AE9D8B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920"/>
            <a:stretch>
              <a:fillRect/>
            </a:stretch>
          </p:blipFill>
          <p:spPr bwMode="auto">
            <a:xfrm>
              <a:off x="9856470" y="6181090"/>
              <a:ext cx="2335530" cy="6769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Picture 6">
              <a:extLst>
                <a:ext uri="{FF2B5EF4-FFF2-40B4-BE49-F238E27FC236}">
                  <a16:creationId xmlns:a16="http://schemas.microsoft.com/office/drawing/2014/main" id="{F149F46B-1D49-90E1-22DD-71BA8ABB16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02903" y="6254750"/>
              <a:ext cx="2082800" cy="603250"/>
            </a:xfrm>
            <a:prstGeom prst="rect">
              <a:avLst/>
            </a:prstGeom>
            <a:noFill/>
          </p:spPr>
        </p:pic>
        <p:pic>
          <p:nvPicPr>
            <p:cNvPr id="6" name="Picture 3" descr="Instituto Politécnico de Castelo Branco">
              <a:extLst>
                <a:ext uri="{FF2B5EF4-FFF2-40B4-BE49-F238E27FC236}">
                  <a16:creationId xmlns:a16="http://schemas.microsoft.com/office/drawing/2014/main" id="{0D67794D-7609-DF5E-A5B7-E99CC415FE9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045"/>
            <a:stretch/>
          </p:blipFill>
          <p:spPr bwMode="auto">
            <a:xfrm>
              <a:off x="617177" y="5588697"/>
              <a:ext cx="1558466" cy="12693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Universidade de Évora">
              <a:extLst>
                <a:ext uri="{FF2B5EF4-FFF2-40B4-BE49-F238E27FC236}">
                  <a16:creationId xmlns:a16="http://schemas.microsoft.com/office/drawing/2014/main" id="{3A7BECE8-4D51-C600-4A19-CC74DED8B0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3596" y="6032938"/>
              <a:ext cx="2146594" cy="6884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Imagem 7" descr="Uma imagem com texto, ClipArt&#10;&#10;Descrição gerada automaticamente">
              <a:extLst>
                <a:ext uri="{FF2B5EF4-FFF2-40B4-BE49-F238E27FC236}">
                  <a16:creationId xmlns:a16="http://schemas.microsoft.com/office/drawing/2014/main" id="{17880889-D915-05EC-5E0D-78F8271AE3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76"/>
            <a:stretch/>
          </p:blipFill>
          <p:spPr>
            <a:xfrm>
              <a:off x="5223643" y="6047715"/>
              <a:ext cx="2259724" cy="810285"/>
            </a:xfrm>
            <a:prstGeom prst="rect">
              <a:avLst/>
            </a:prstGeom>
          </p:spPr>
        </p:pic>
      </p:grpSp>
      <p:sp>
        <p:nvSpPr>
          <p:cNvPr id="10" name="CaixaDeTexto 9">
            <a:extLst>
              <a:ext uri="{FF2B5EF4-FFF2-40B4-BE49-F238E27FC236}">
                <a16:creationId xmlns:a16="http://schemas.microsoft.com/office/drawing/2014/main" id="{F00147F0-D548-C63B-40F4-FB6F92747E09}"/>
              </a:ext>
            </a:extLst>
          </p:cNvPr>
          <p:cNvSpPr txBox="1"/>
          <p:nvPr/>
        </p:nvSpPr>
        <p:spPr>
          <a:xfrm>
            <a:off x="924910" y="357351"/>
            <a:ext cx="6946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800" b="1" dirty="0">
                <a:latin typeface="Verdana" panose="020B0604030504040204" pitchFamily="34" charset="0"/>
                <a:ea typeface="Verdana" panose="020B0604030504040204" pitchFamily="34" charset="0"/>
              </a:rPr>
              <a:t>Objetivos e Metodologia adotada 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CC79C7E4-0145-78FF-58B2-9E5483078A6A}"/>
              </a:ext>
            </a:extLst>
          </p:cNvPr>
          <p:cNvSpPr txBox="1"/>
          <p:nvPr/>
        </p:nvSpPr>
        <p:spPr>
          <a:xfrm>
            <a:off x="935419" y="1035885"/>
            <a:ext cx="109097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PT" dirty="0">
                <a:latin typeface="Verdana" panose="020B0604030504040204" pitchFamily="34" charset="0"/>
                <a:ea typeface="Verdana" panose="020B0604030504040204" pitchFamily="34" charset="0"/>
              </a:rPr>
              <a:t>1. Avaliar a eficácia dos </a:t>
            </a:r>
            <a:r>
              <a:rPr lang="pt-PT" dirty="0" err="1">
                <a:latin typeface="Verdana" panose="020B0604030504040204" pitchFamily="34" charset="0"/>
                <a:ea typeface="Verdana" panose="020B0604030504040204" pitchFamily="34" charset="0"/>
              </a:rPr>
              <a:t>geomateriais</a:t>
            </a:r>
            <a:r>
              <a:rPr lang="pt-PT" dirty="0">
                <a:latin typeface="Verdana" panose="020B0604030504040204" pitchFamily="34" charset="0"/>
                <a:ea typeface="Verdana" panose="020B0604030504040204" pitchFamily="34" charset="0"/>
              </a:rPr>
              <a:t> na retenção de elementos potencialmente tóxicos nos efluentes minados responsáveis pela contaminação do fluxo.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6D6702CF-7A69-828A-5FE0-2F009D5416E3}"/>
              </a:ext>
            </a:extLst>
          </p:cNvPr>
          <p:cNvSpPr txBox="1"/>
          <p:nvPr/>
        </p:nvSpPr>
        <p:spPr>
          <a:xfrm>
            <a:off x="903889" y="2506829"/>
            <a:ext cx="1098331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PT" dirty="0">
                <a:latin typeface="Verdana" panose="020B0604030504040204" pitchFamily="34" charset="0"/>
                <a:ea typeface="Verdana" panose="020B0604030504040204" pitchFamily="34" charset="0"/>
              </a:rPr>
              <a:t>3. Testes em laboratório, utilizando vários </a:t>
            </a:r>
            <a:r>
              <a:rPr lang="pt-PT" dirty="0" err="1">
                <a:latin typeface="Verdana" panose="020B0604030504040204" pitchFamily="34" charset="0"/>
                <a:ea typeface="Verdana" panose="020B0604030504040204" pitchFamily="34" charset="0"/>
              </a:rPr>
              <a:t>geomateriais</a:t>
            </a:r>
            <a:r>
              <a:rPr lang="pt-PT" dirty="0">
                <a:latin typeface="Verdana" panose="020B0604030504040204" pitchFamily="34" charset="0"/>
                <a:ea typeface="Verdana" panose="020B0604030504040204" pitchFamily="34" charset="0"/>
              </a:rPr>
              <a:t>, para a determinação da capacidade de retenção de metais. As amostras de água serão recolhidas em dois sistemas de água dentro da Faixa De Pirite Ibérica, numa região transfronteiriça (Alentejo-Andaluzia). Nomeadamente a Mina de Canal Caveira (Portugal) </a:t>
            </a:r>
            <a:r>
              <a:rPr lang="pt-PT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e Sistema </a:t>
            </a:r>
            <a:r>
              <a:rPr lang="pt-PT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</a:t>
            </a:r>
            <a:r>
              <a:rPr lang="pt-PT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ineiro do rio </a:t>
            </a:r>
            <a:r>
              <a:rPr lang="pt-PT" sz="1800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Trimpancho</a:t>
            </a:r>
            <a:r>
              <a:rPr lang="pt-PT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(Espanha).</a:t>
            </a:r>
            <a:endParaRPr lang="pt-PT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67AC611E-E7E0-76BE-9B08-AB672C856D68}"/>
              </a:ext>
            </a:extLst>
          </p:cNvPr>
          <p:cNvSpPr txBox="1"/>
          <p:nvPr/>
        </p:nvSpPr>
        <p:spPr>
          <a:xfrm>
            <a:off x="956443" y="1808229"/>
            <a:ext cx="110463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PT" dirty="0">
                <a:latin typeface="Verdana" panose="020B0604030504040204" pitchFamily="34" charset="0"/>
                <a:ea typeface="Verdana" panose="020B0604030504040204" pitchFamily="34" charset="0"/>
              </a:rPr>
              <a:t>2. Construção de um modelo espacial holístico baseado em técnicas da estatística multivariada espacial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264996D1-233E-A77C-0FD1-E9BD7DCF99AB}"/>
              </a:ext>
            </a:extLst>
          </p:cNvPr>
          <p:cNvSpPr txBox="1"/>
          <p:nvPr/>
        </p:nvSpPr>
        <p:spPr>
          <a:xfrm>
            <a:off x="924910" y="4066088"/>
            <a:ext cx="1096228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PT" dirty="0">
                <a:latin typeface="Verdana" panose="020B0604030504040204" pitchFamily="34" charset="0"/>
                <a:ea typeface="Verdana" panose="020B0604030504040204" pitchFamily="34" charset="0"/>
              </a:rPr>
              <a:t>4. O potencial de retenção de </a:t>
            </a:r>
            <a:r>
              <a:rPr lang="pt-PT" dirty="0" err="1">
                <a:latin typeface="Verdana" panose="020B0604030504040204" pitchFamily="34" charset="0"/>
                <a:ea typeface="Verdana" panose="020B0604030504040204" pitchFamily="34" charset="0"/>
              </a:rPr>
              <a:t>geomateriais</a:t>
            </a:r>
            <a:r>
              <a:rPr lang="pt-PT" dirty="0">
                <a:latin typeface="Verdana" panose="020B0604030504040204" pitchFamily="34" charset="0"/>
                <a:ea typeface="Verdana" panose="020B0604030504040204" pitchFamily="34" charset="0"/>
              </a:rPr>
              <a:t> para diferentes metais com concentrações críticas e a identificação dos mais adequados para a recuperação de sistemas de água degradados, considerando diferentes contextos mineiros e alterações climáticas, será testado para uma melhor compreensão de uma solução natural de baixo custo para a reabilitação das massas de água. </a:t>
            </a:r>
          </a:p>
        </p:txBody>
      </p:sp>
    </p:spTree>
    <p:extLst>
      <p:ext uri="{BB962C8B-B14F-4D97-AF65-F5344CB8AC3E}">
        <p14:creationId xmlns:p14="http://schemas.microsoft.com/office/powerpoint/2010/main" val="2308800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Agrupar 8">
            <a:extLst>
              <a:ext uri="{FF2B5EF4-FFF2-40B4-BE49-F238E27FC236}">
                <a16:creationId xmlns:a16="http://schemas.microsoft.com/office/drawing/2014/main" id="{03949149-7252-7A93-3B2D-7658E7226E7C}"/>
              </a:ext>
            </a:extLst>
          </p:cNvPr>
          <p:cNvGrpSpPr/>
          <p:nvPr/>
        </p:nvGrpSpPr>
        <p:grpSpPr>
          <a:xfrm>
            <a:off x="1187669" y="5801710"/>
            <a:ext cx="10005848" cy="993228"/>
            <a:chOff x="617177" y="5588697"/>
            <a:chExt cx="11574823" cy="1269303"/>
          </a:xfrm>
        </p:grpSpPr>
        <p:pic>
          <p:nvPicPr>
            <p:cNvPr id="4" name="Imagen 3" descr="BPI_FLC_V(cic)">
              <a:extLst>
                <a:ext uri="{FF2B5EF4-FFF2-40B4-BE49-F238E27FC236}">
                  <a16:creationId xmlns:a16="http://schemas.microsoft.com/office/drawing/2014/main" id="{787C84D6-1BFC-C12E-7865-A003AE9D8B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920"/>
            <a:stretch>
              <a:fillRect/>
            </a:stretch>
          </p:blipFill>
          <p:spPr bwMode="auto">
            <a:xfrm>
              <a:off x="9856470" y="6181090"/>
              <a:ext cx="2335530" cy="6769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Picture 6">
              <a:extLst>
                <a:ext uri="{FF2B5EF4-FFF2-40B4-BE49-F238E27FC236}">
                  <a16:creationId xmlns:a16="http://schemas.microsoft.com/office/drawing/2014/main" id="{F149F46B-1D49-90E1-22DD-71BA8ABB16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02903" y="6254750"/>
              <a:ext cx="2082800" cy="603250"/>
            </a:xfrm>
            <a:prstGeom prst="rect">
              <a:avLst/>
            </a:prstGeom>
            <a:noFill/>
          </p:spPr>
        </p:pic>
        <p:pic>
          <p:nvPicPr>
            <p:cNvPr id="6" name="Picture 3" descr="Instituto Politécnico de Castelo Branco">
              <a:extLst>
                <a:ext uri="{FF2B5EF4-FFF2-40B4-BE49-F238E27FC236}">
                  <a16:creationId xmlns:a16="http://schemas.microsoft.com/office/drawing/2014/main" id="{0D67794D-7609-DF5E-A5B7-E99CC415FE9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045"/>
            <a:stretch/>
          </p:blipFill>
          <p:spPr bwMode="auto">
            <a:xfrm>
              <a:off x="617177" y="5588697"/>
              <a:ext cx="1558466" cy="12693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Universidade de Évora">
              <a:extLst>
                <a:ext uri="{FF2B5EF4-FFF2-40B4-BE49-F238E27FC236}">
                  <a16:creationId xmlns:a16="http://schemas.microsoft.com/office/drawing/2014/main" id="{3A7BECE8-4D51-C600-4A19-CC74DED8B0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3596" y="6032938"/>
              <a:ext cx="2146594" cy="6884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Imagem 7" descr="Uma imagem com texto, ClipArt&#10;&#10;Descrição gerada automaticamente">
              <a:extLst>
                <a:ext uri="{FF2B5EF4-FFF2-40B4-BE49-F238E27FC236}">
                  <a16:creationId xmlns:a16="http://schemas.microsoft.com/office/drawing/2014/main" id="{17880889-D915-05EC-5E0D-78F8271AE3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76"/>
            <a:stretch/>
          </p:blipFill>
          <p:spPr>
            <a:xfrm>
              <a:off x="5223643" y="6047715"/>
              <a:ext cx="2259724" cy="810285"/>
            </a:xfrm>
            <a:prstGeom prst="rect">
              <a:avLst/>
            </a:prstGeom>
          </p:spPr>
        </p:pic>
      </p:grpSp>
      <p:sp>
        <p:nvSpPr>
          <p:cNvPr id="10" name="CaixaDeTexto 9">
            <a:extLst>
              <a:ext uri="{FF2B5EF4-FFF2-40B4-BE49-F238E27FC236}">
                <a16:creationId xmlns:a16="http://schemas.microsoft.com/office/drawing/2014/main" id="{D8ED23E5-5571-E8C4-3897-63F47D007946}"/>
              </a:ext>
            </a:extLst>
          </p:cNvPr>
          <p:cNvSpPr txBox="1"/>
          <p:nvPr/>
        </p:nvSpPr>
        <p:spPr>
          <a:xfrm>
            <a:off x="1250729" y="745500"/>
            <a:ext cx="95433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pt-PT" sz="2800" b="1" dirty="0">
                <a:latin typeface="Verdana" panose="020B0604030504040204" pitchFamily="34" charset="0"/>
                <a:ea typeface="Verdana" panose="020B0604030504040204" pitchFamily="34" charset="0"/>
              </a:rPr>
              <a:t>Breve descrição das atividades desenvolvidas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A171B1F2-5484-F080-19AC-E62A6D59B498}"/>
              </a:ext>
            </a:extLst>
          </p:cNvPr>
          <p:cNvSpPr txBox="1"/>
          <p:nvPr/>
        </p:nvSpPr>
        <p:spPr>
          <a:xfrm>
            <a:off x="472966" y="1828800"/>
            <a:ext cx="11235557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PT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1</a:t>
            </a:r>
            <a:r>
              <a:rPr lang="pt-PT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F</a:t>
            </a:r>
            <a:r>
              <a:rPr lang="pt-PT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oram planeadas duas campanhas de amostragem correspondentes a dois períodos sazonais distintos, um correspondente a um período de seca e de temperaturas elevadas, início de setembro, e outro correspondente a um período de inverno, após a ocorrência de elevado número de episódios de precipitação e de temperaturas mais baixas, durante o mês de fevereiro. </a:t>
            </a:r>
          </a:p>
          <a:p>
            <a:pPr algn="just"/>
            <a:endParaRPr lang="pt-PT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pt-PT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2. A 1ª campanha de amostragem, nos dois estudos de caso, ocorreram durante fevereiro de 2022</a:t>
            </a:r>
            <a:r>
              <a:rPr lang="pt-PT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pt-PT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com recolha de água e material de suspensão, em especial precipitados de tipo produto ocre.</a:t>
            </a:r>
          </a:p>
          <a:p>
            <a:pPr algn="just"/>
            <a:endParaRPr lang="pt-PT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spcAft>
                <a:spcPts val="300"/>
              </a:spcAft>
            </a:pPr>
            <a:r>
              <a:rPr lang="pt-PT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3. </a:t>
            </a:r>
            <a:r>
              <a:rPr lang="pt-PT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As análises das amostras de água e sedimentos foram já finalizadas</a:t>
            </a:r>
            <a:r>
              <a:rPr lang="pt-PT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endParaRPr lang="pt-PT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73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Agrupar 8">
            <a:extLst>
              <a:ext uri="{FF2B5EF4-FFF2-40B4-BE49-F238E27FC236}">
                <a16:creationId xmlns:a16="http://schemas.microsoft.com/office/drawing/2014/main" id="{03949149-7252-7A93-3B2D-7658E7226E7C}"/>
              </a:ext>
            </a:extLst>
          </p:cNvPr>
          <p:cNvGrpSpPr/>
          <p:nvPr/>
        </p:nvGrpSpPr>
        <p:grpSpPr>
          <a:xfrm>
            <a:off x="1187669" y="5801710"/>
            <a:ext cx="10005848" cy="993228"/>
            <a:chOff x="617177" y="5588697"/>
            <a:chExt cx="11574823" cy="1269303"/>
          </a:xfrm>
        </p:grpSpPr>
        <p:pic>
          <p:nvPicPr>
            <p:cNvPr id="4" name="Imagen 3" descr="BPI_FLC_V(cic)">
              <a:extLst>
                <a:ext uri="{FF2B5EF4-FFF2-40B4-BE49-F238E27FC236}">
                  <a16:creationId xmlns:a16="http://schemas.microsoft.com/office/drawing/2014/main" id="{787C84D6-1BFC-C12E-7865-A003AE9D8B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920"/>
            <a:stretch>
              <a:fillRect/>
            </a:stretch>
          </p:blipFill>
          <p:spPr bwMode="auto">
            <a:xfrm>
              <a:off x="9856470" y="6181090"/>
              <a:ext cx="2335530" cy="6769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Picture 6">
              <a:extLst>
                <a:ext uri="{FF2B5EF4-FFF2-40B4-BE49-F238E27FC236}">
                  <a16:creationId xmlns:a16="http://schemas.microsoft.com/office/drawing/2014/main" id="{F149F46B-1D49-90E1-22DD-71BA8ABB16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02903" y="6254750"/>
              <a:ext cx="2082800" cy="603250"/>
            </a:xfrm>
            <a:prstGeom prst="rect">
              <a:avLst/>
            </a:prstGeom>
            <a:noFill/>
          </p:spPr>
        </p:pic>
        <p:pic>
          <p:nvPicPr>
            <p:cNvPr id="6" name="Picture 3" descr="Instituto Politécnico de Castelo Branco">
              <a:extLst>
                <a:ext uri="{FF2B5EF4-FFF2-40B4-BE49-F238E27FC236}">
                  <a16:creationId xmlns:a16="http://schemas.microsoft.com/office/drawing/2014/main" id="{0D67794D-7609-DF5E-A5B7-E99CC415FE9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045"/>
            <a:stretch/>
          </p:blipFill>
          <p:spPr bwMode="auto">
            <a:xfrm>
              <a:off x="617177" y="5588697"/>
              <a:ext cx="1558466" cy="12693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Universidade de Évora">
              <a:extLst>
                <a:ext uri="{FF2B5EF4-FFF2-40B4-BE49-F238E27FC236}">
                  <a16:creationId xmlns:a16="http://schemas.microsoft.com/office/drawing/2014/main" id="{3A7BECE8-4D51-C600-4A19-CC74DED8B0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3596" y="6032938"/>
              <a:ext cx="2146594" cy="6884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Imagem 7" descr="Uma imagem com texto, ClipArt&#10;&#10;Descrição gerada automaticamente">
              <a:extLst>
                <a:ext uri="{FF2B5EF4-FFF2-40B4-BE49-F238E27FC236}">
                  <a16:creationId xmlns:a16="http://schemas.microsoft.com/office/drawing/2014/main" id="{17880889-D915-05EC-5E0D-78F8271AE3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76"/>
            <a:stretch/>
          </p:blipFill>
          <p:spPr>
            <a:xfrm>
              <a:off x="5223643" y="6047715"/>
              <a:ext cx="2259724" cy="810285"/>
            </a:xfrm>
            <a:prstGeom prst="rect">
              <a:avLst/>
            </a:prstGeom>
          </p:spPr>
        </p:pic>
      </p:grp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646EC040-4865-20CD-41AB-72C80A93F203}"/>
              </a:ext>
            </a:extLst>
          </p:cNvPr>
          <p:cNvSpPr txBox="1"/>
          <p:nvPr/>
        </p:nvSpPr>
        <p:spPr>
          <a:xfrm>
            <a:off x="357350" y="81483"/>
            <a:ext cx="76935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Amostragem</a:t>
            </a:r>
            <a:r>
              <a:rPr lang="en-US" sz="2800" b="1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– Mina de Canal </a:t>
            </a:r>
            <a:r>
              <a:rPr lang="en-US" sz="2800" b="1" i="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Caveira</a:t>
            </a:r>
            <a:endParaRPr lang="pt-PT" sz="28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FCEC6273-8DE9-D8EC-B99B-1408D52028A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4826" t="14104" r="13710" b="9603"/>
          <a:stretch/>
        </p:blipFill>
        <p:spPr>
          <a:xfrm>
            <a:off x="5749156" y="728986"/>
            <a:ext cx="5780692" cy="4820476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8C9086C7-D549-B42D-277E-B7EF6ADA720A}"/>
              </a:ext>
            </a:extLst>
          </p:cNvPr>
          <p:cNvSpPr txBox="1"/>
          <p:nvPr/>
        </p:nvSpPr>
        <p:spPr>
          <a:xfrm>
            <a:off x="2049517" y="5725537"/>
            <a:ext cx="87761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 err="1">
                <a:effectLst/>
                <a:latin typeface="Muli"/>
              </a:rPr>
              <a:t>Amostragem</a:t>
            </a:r>
            <a:r>
              <a:rPr lang="en-US" i="0" dirty="0">
                <a:effectLst/>
                <a:latin typeface="Muli"/>
              </a:rPr>
              <a:t>– Mina de Canal </a:t>
            </a:r>
            <a:r>
              <a:rPr lang="en-US" i="0" dirty="0" err="1">
                <a:effectLst/>
                <a:latin typeface="Muli"/>
              </a:rPr>
              <a:t>Caveira</a:t>
            </a:r>
            <a:r>
              <a:rPr lang="en-US" i="0" dirty="0">
                <a:effectLst/>
                <a:latin typeface="Muli"/>
              </a:rPr>
              <a:t>, Portugal– </a:t>
            </a:r>
            <a:r>
              <a:rPr lang="en-US" i="0" dirty="0" err="1">
                <a:effectLst/>
                <a:latin typeface="Muli"/>
              </a:rPr>
              <a:t>Primeira</a:t>
            </a:r>
            <a:r>
              <a:rPr lang="en-US" i="0" dirty="0">
                <a:effectLst/>
                <a:latin typeface="Muli"/>
              </a:rPr>
              <a:t> </a:t>
            </a:r>
            <a:r>
              <a:rPr lang="en-US" i="0" dirty="0" err="1">
                <a:effectLst/>
                <a:latin typeface="Muli"/>
              </a:rPr>
              <a:t>campanha</a:t>
            </a:r>
            <a:r>
              <a:rPr lang="en-US" i="0" dirty="0">
                <a:effectLst/>
                <a:latin typeface="Muli"/>
              </a:rPr>
              <a:t>, </a:t>
            </a:r>
            <a:r>
              <a:rPr lang="en-US" i="0" dirty="0" err="1">
                <a:effectLst/>
                <a:latin typeface="Muli"/>
              </a:rPr>
              <a:t>fevereiro</a:t>
            </a:r>
            <a:r>
              <a:rPr lang="en-US" i="0" dirty="0">
                <a:effectLst/>
                <a:latin typeface="Muli"/>
              </a:rPr>
              <a:t> de 2022</a:t>
            </a:r>
            <a:endParaRPr lang="pt-PT" dirty="0"/>
          </a:p>
        </p:txBody>
      </p:sp>
      <p:pic>
        <p:nvPicPr>
          <p:cNvPr id="18" name="Imagem 17" descr="Uma imagem com céu, exterior, relva, natureza&#10;&#10;Descrição gerada automaticamente">
            <a:extLst>
              <a:ext uri="{FF2B5EF4-FFF2-40B4-BE49-F238E27FC236}">
                <a16:creationId xmlns:a16="http://schemas.microsoft.com/office/drawing/2014/main" id="{A4E054ED-0685-66E2-413E-1F41E5EB950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31" y="693681"/>
            <a:ext cx="5395574" cy="2489657"/>
          </a:xfrm>
          <a:prstGeom prst="rect">
            <a:avLst/>
          </a:prstGeom>
        </p:spPr>
      </p:pic>
      <p:pic>
        <p:nvPicPr>
          <p:cNvPr id="20" name="Imagem 19" descr="Uma imagem com céu, pessoa, exterior, árvore&#10;&#10;Descrição gerada automaticamente">
            <a:extLst>
              <a:ext uri="{FF2B5EF4-FFF2-40B4-BE49-F238E27FC236}">
                <a16:creationId xmlns:a16="http://schemas.microsoft.com/office/drawing/2014/main" id="{84CEFD8D-757C-9CE0-1BCE-27362B9DE3E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793" y="2596054"/>
            <a:ext cx="3930869" cy="294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219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Agrupar 8">
            <a:extLst>
              <a:ext uri="{FF2B5EF4-FFF2-40B4-BE49-F238E27FC236}">
                <a16:creationId xmlns:a16="http://schemas.microsoft.com/office/drawing/2014/main" id="{03949149-7252-7A93-3B2D-7658E7226E7C}"/>
              </a:ext>
            </a:extLst>
          </p:cNvPr>
          <p:cNvGrpSpPr/>
          <p:nvPr/>
        </p:nvGrpSpPr>
        <p:grpSpPr>
          <a:xfrm>
            <a:off x="1187669" y="5801710"/>
            <a:ext cx="10005848" cy="993228"/>
            <a:chOff x="617177" y="5588697"/>
            <a:chExt cx="11574823" cy="1269303"/>
          </a:xfrm>
        </p:grpSpPr>
        <p:pic>
          <p:nvPicPr>
            <p:cNvPr id="4" name="Imagen 3" descr="BPI_FLC_V(cic)">
              <a:extLst>
                <a:ext uri="{FF2B5EF4-FFF2-40B4-BE49-F238E27FC236}">
                  <a16:creationId xmlns:a16="http://schemas.microsoft.com/office/drawing/2014/main" id="{787C84D6-1BFC-C12E-7865-A003AE9D8B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920"/>
            <a:stretch>
              <a:fillRect/>
            </a:stretch>
          </p:blipFill>
          <p:spPr bwMode="auto">
            <a:xfrm>
              <a:off x="9856470" y="6181090"/>
              <a:ext cx="2335530" cy="6769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Picture 6">
              <a:extLst>
                <a:ext uri="{FF2B5EF4-FFF2-40B4-BE49-F238E27FC236}">
                  <a16:creationId xmlns:a16="http://schemas.microsoft.com/office/drawing/2014/main" id="{F149F46B-1D49-90E1-22DD-71BA8ABB16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02903" y="6254750"/>
              <a:ext cx="2082800" cy="603250"/>
            </a:xfrm>
            <a:prstGeom prst="rect">
              <a:avLst/>
            </a:prstGeom>
            <a:noFill/>
          </p:spPr>
        </p:pic>
        <p:pic>
          <p:nvPicPr>
            <p:cNvPr id="6" name="Picture 3" descr="Instituto Politécnico de Castelo Branco">
              <a:extLst>
                <a:ext uri="{FF2B5EF4-FFF2-40B4-BE49-F238E27FC236}">
                  <a16:creationId xmlns:a16="http://schemas.microsoft.com/office/drawing/2014/main" id="{0D67794D-7609-DF5E-A5B7-E99CC415FE9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045"/>
            <a:stretch/>
          </p:blipFill>
          <p:spPr bwMode="auto">
            <a:xfrm>
              <a:off x="617177" y="5588697"/>
              <a:ext cx="1558466" cy="12693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Universidade de Évora">
              <a:extLst>
                <a:ext uri="{FF2B5EF4-FFF2-40B4-BE49-F238E27FC236}">
                  <a16:creationId xmlns:a16="http://schemas.microsoft.com/office/drawing/2014/main" id="{3A7BECE8-4D51-C600-4A19-CC74DED8B0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3596" y="6032938"/>
              <a:ext cx="2146594" cy="6884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Imagem 7" descr="Uma imagem com texto, ClipArt&#10;&#10;Descrição gerada automaticamente">
              <a:extLst>
                <a:ext uri="{FF2B5EF4-FFF2-40B4-BE49-F238E27FC236}">
                  <a16:creationId xmlns:a16="http://schemas.microsoft.com/office/drawing/2014/main" id="{17880889-D915-05EC-5E0D-78F8271AE3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76"/>
            <a:stretch/>
          </p:blipFill>
          <p:spPr>
            <a:xfrm>
              <a:off x="5223643" y="6047715"/>
              <a:ext cx="2259724" cy="810285"/>
            </a:xfrm>
            <a:prstGeom prst="rect">
              <a:avLst/>
            </a:prstGeom>
          </p:spPr>
        </p:pic>
      </p:grpSp>
      <p:sp>
        <p:nvSpPr>
          <p:cNvPr id="10" name="CaixaDeTexto 9">
            <a:extLst>
              <a:ext uri="{FF2B5EF4-FFF2-40B4-BE49-F238E27FC236}">
                <a16:creationId xmlns:a16="http://schemas.microsoft.com/office/drawing/2014/main" id="{476C5117-5D35-47DA-EDEC-AA24F5105BB3}"/>
              </a:ext>
            </a:extLst>
          </p:cNvPr>
          <p:cNvSpPr txBox="1"/>
          <p:nvPr/>
        </p:nvSpPr>
        <p:spPr>
          <a:xfrm>
            <a:off x="1671143" y="5736047"/>
            <a:ext cx="96695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 err="1">
                <a:effectLst/>
                <a:latin typeface="Muli"/>
              </a:rPr>
              <a:t>Amostragem</a:t>
            </a:r>
            <a:r>
              <a:rPr lang="en-US" i="0" dirty="0">
                <a:effectLst/>
                <a:latin typeface="Muli"/>
              </a:rPr>
              <a:t>– Sistema </a:t>
            </a:r>
            <a:r>
              <a:rPr lang="en-US" i="0" dirty="0" err="1">
                <a:effectLst/>
                <a:latin typeface="Muli"/>
              </a:rPr>
              <a:t>Mineiro</a:t>
            </a:r>
            <a:r>
              <a:rPr lang="en-US" i="0" dirty="0">
                <a:effectLst/>
                <a:latin typeface="Muli"/>
              </a:rPr>
              <a:t> do </a:t>
            </a:r>
            <a:r>
              <a:rPr lang="en-US" i="0" dirty="0" err="1">
                <a:effectLst/>
                <a:latin typeface="Muli"/>
              </a:rPr>
              <a:t>rio</a:t>
            </a:r>
            <a:r>
              <a:rPr lang="en-US" i="0" dirty="0">
                <a:effectLst/>
                <a:latin typeface="Muli"/>
              </a:rPr>
              <a:t> </a:t>
            </a:r>
            <a:r>
              <a:rPr lang="en-US" i="0" dirty="0" err="1">
                <a:effectLst/>
                <a:latin typeface="Muli"/>
              </a:rPr>
              <a:t>Trimpancho</a:t>
            </a:r>
            <a:r>
              <a:rPr lang="en-US" i="0" dirty="0">
                <a:effectLst/>
                <a:latin typeface="Muli"/>
              </a:rPr>
              <a:t>, </a:t>
            </a:r>
            <a:r>
              <a:rPr lang="en-US" i="0" dirty="0" err="1">
                <a:effectLst/>
                <a:latin typeface="Muli"/>
              </a:rPr>
              <a:t>Espanha</a:t>
            </a:r>
            <a:r>
              <a:rPr lang="en-US" i="0" dirty="0">
                <a:effectLst/>
                <a:latin typeface="Muli"/>
              </a:rPr>
              <a:t>– </a:t>
            </a:r>
            <a:r>
              <a:rPr lang="en-US" i="0" dirty="0" err="1">
                <a:effectLst/>
                <a:latin typeface="Muli"/>
              </a:rPr>
              <a:t>Primeira</a:t>
            </a:r>
            <a:r>
              <a:rPr lang="en-US" i="0" dirty="0">
                <a:effectLst/>
                <a:latin typeface="Muli"/>
              </a:rPr>
              <a:t> </a:t>
            </a:r>
            <a:r>
              <a:rPr lang="en-US" i="0" dirty="0" err="1">
                <a:effectLst/>
                <a:latin typeface="Muli"/>
              </a:rPr>
              <a:t>campanha</a:t>
            </a:r>
            <a:r>
              <a:rPr lang="en-US" i="0" dirty="0">
                <a:effectLst/>
                <a:latin typeface="Muli"/>
              </a:rPr>
              <a:t>, </a:t>
            </a:r>
            <a:r>
              <a:rPr lang="en-US" i="0" dirty="0" err="1">
                <a:effectLst/>
                <a:latin typeface="Muli"/>
              </a:rPr>
              <a:t>fevereiro</a:t>
            </a:r>
            <a:r>
              <a:rPr lang="en-US" i="0" dirty="0">
                <a:effectLst/>
                <a:latin typeface="Muli"/>
              </a:rPr>
              <a:t> de 2022</a:t>
            </a:r>
            <a:endParaRPr lang="pt-PT" dirty="0"/>
          </a:p>
        </p:txBody>
      </p:sp>
      <p:pic>
        <p:nvPicPr>
          <p:cNvPr id="12" name="Imagem 11" descr="Uma imagem com texto&#10;&#10;Descrição gerada automaticamente">
            <a:extLst>
              <a:ext uri="{FF2B5EF4-FFF2-40B4-BE49-F238E27FC236}">
                <a16:creationId xmlns:a16="http://schemas.microsoft.com/office/drawing/2014/main" id="{D9D01F96-4BC0-8BC9-162C-9D09F96E399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055" y="1005053"/>
            <a:ext cx="7864042" cy="3587969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C706BBD5-4FAE-6909-1F90-12155E3BCBA2}"/>
              </a:ext>
            </a:extLst>
          </p:cNvPr>
          <p:cNvSpPr txBox="1"/>
          <p:nvPr/>
        </p:nvSpPr>
        <p:spPr>
          <a:xfrm>
            <a:off x="1114095" y="260159"/>
            <a:ext cx="106680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Amostragem</a:t>
            </a:r>
            <a:r>
              <a:rPr lang="en-US" sz="2800" b="1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– </a:t>
            </a:r>
            <a:r>
              <a:rPr lang="pt-PT" sz="2800" b="1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Sistema Mineiro do rio </a:t>
            </a:r>
            <a:r>
              <a:rPr lang="pt-PT" sz="2800" b="1" i="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Trimpancho</a:t>
            </a:r>
            <a:r>
              <a:rPr lang="pt-PT" sz="2800" b="1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pt-PT" sz="28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5" name="Imagem 14" descr="Uma imagem com montanha, terra, exterior, natureza&#10;&#10;Descrição gerada automaticamente">
            <a:extLst>
              <a:ext uri="{FF2B5EF4-FFF2-40B4-BE49-F238E27FC236}">
                <a16:creationId xmlns:a16="http://schemas.microsoft.com/office/drawing/2014/main" id="{0254E09D-40FC-A0D9-FEB3-7BD0A209E4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837" y="3121572"/>
            <a:ext cx="1974629" cy="2632839"/>
          </a:xfrm>
          <a:prstGeom prst="rect">
            <a:avLst/>
          </a:prstGeom>
        </p:spPr>
      </p:pic>
      <p:pic>
        <p:nvPicPr>
          <p:cNvPr id="17" name="Imagem 16" descr="Uma imagem com exterior, terra, montanha, natureza&#10;&#10;Descrição gerada automaticamente">
            <a:extLst>
              <a:ext uri="{FF2B5EF4-FFF2-40B4-BE49-F238E27FC236}">
                <a16:creationId xmlns:a16="http://schemas.microsoft.com/office/drawing/2014/main" id="{A327B39B-9FDB-C090-4486-C34ACAF241F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67" y="974835"/>
            <a:ext cx="3541986" cy="265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260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Agrupar 8">
            <a:extLst>
              <a:ext uri="{FF2B5EF4-FFF2-40B4-BE49-F238E27FC236}">
                <a16:creationId xmlns:a16="http://schemas.microsoft.com/office/drawing/2014/main" id="{03949149-7252-7A93-3B2D-7658E7226E7C}"/>
              </a:ext>
            </a:extLst>
          </p:cNvPr>
          <p:cNvGrpSpPr/>
          <p:nvPr/>
        </p:nvGrpSpPr>
        <p:grpSpPr>
          <a:xfrm>
            <a:off x="1187669" y="5801710"/>
            <a:ext cx="10005848" cy="993228"/>
            <a:chOff x="617177" y="5588697"/>
            <a:chExt cx="11574823" cy="1269303"/>
          </a:xfrm>
        </p:grpSpPr>
        <p:pic>
          <p:nvPicPr>
            <p:cNvPr id="4" name="Imagen 3" descr="BPI_FLC_V(cic)">
              <a:extLst>
                <a:ext uri="{FF2B5EF4-FFF2-40B4-BE49-F238E27FC236}">
                  <a16:creationId xmlns:a16="http://schemas.microsoft.com/office/drawing/2014/main" id="{787C84D6-1BFC-C12E-7865-A003AE9D8B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920"/>
            <a:stretch>
              <a:fillRect/>
            </a:stretch>
          </p:blipFill>
          <p:spPr bwMode="auto">
            <a:xfrm>
              <a:off x="9856470" y="6181090"/>
              <a:ext cx="2335530" cy="6769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Picture 6">
              <a:extLst>
                <a:ext uri="{FF2B5EF4-FFF2-40B4-BE49-F238E27FC236}">
                  <a16:creationId xmlns:a16="http://schemas.microsoft.com/office/drawing/2014/main" id="{F149F46B-1D49-90E1-22DD-71BA8ABB16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02903" y="6254750"/>
              <a:ext cx="2082800" cy="603250"/>
            </a:xfrm>
            <a:prstGeom prst="rect">
              <a:avLst/>
            </a:prstGeom>
            <a:noFill/>
          </p:spPr>
        </p:pic>
        <p:pic>
          <p:nvPicPr>
            <p:cNvPr id="6" name="Picture 3" descr="Instituto Politécnico de Castelo Branco">
              <a:extLst>
                <a:ext uri="{FF2B5EF4-FFF2-40B4-BE49-F238E27FC236}">
                  <a16:creationId xmlns:a16="http://schemas.microsoft.com/office/drawing/2014/main" id="{0D67794D-7609-DF5E-A5B7-E99CC415FE9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045"/>
            <a:stretch/>
          </p:blipFill>
          <p:spPr bwMode="auto">
            <a:xfrm>
              <a:off x="617177" y="5588697"/>
              <a:ext cx="1558466" cy="12693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Universidade de Évora">
              <a:extLst>
                <a:ext uri="{FF2B5EF4-FFF2-40B4-BE49-F238E27FC236}">
                  <a16:creationId xmlns:a16="http://schemas.microsoft.com/office/drawing/2014/main" id="{3A7BECE8-4D51-C600-4A19-CC74DED8B0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3596" y="6032938"/>
              <a:ext cx="2146594" cy="6884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Imagem 7" descr="Uma imagem com texto, ClipArt&#10;&#10;Descrição gerada automaticamente">
              <a:extLst>
                <a:ext uri="{FF2B5EF4-FFF2-40B4-BE49-F238E27FC236}">
                  <a16:creationId xmlns:a16="http://schemas.microsoft.com/office/drawing/2014/main" id="{17880889-D915-05EC-5E0D-78F8271AE3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76"/>
            <a:stretch/>
          </p:blipFill>
          <p:spPr>
            <a:xfrm>
              <a:off x="5223643" y="6047715"/>
              <a:ext cx="2259724" cy="810285"/>
            </a:xfrm>
            <a:prstGeom prst="rect">
              <a:avLst/>
            </a:prstGeom>
          </p:spPr>
        </p:pic>
      </p:grpSp>
      <p:sp>
        <p:nvSpPr>
          <p:cNvPr id="10" name="CaixaDeTexto 9">
            <a:extLst>
              <a:ext uri="{FF2B5EF4-FFF2-40B4-BE49-F238E27FC236}">
                <a16:creationId xmlns:a16="http://schemas.microsoft.com/office/drawing/2014/main" id="{7168E32E-4700-357E-DDE4-75FB6C5E5931}"/>
              </a:ext>
            </a:extLst>
          </p:cNvPr>
          <p:cNvSpPr txBox="1"/>
          <p:nvPr/>
        </p:nvSpPr>
        <p:spPr>
          <a:xfrm>
            <a:off x="1114095" y="260159"/>
            <a:ext cx="749387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Resultados</a:t>
            </a:r>
            <a:r>
              <a:rPr lang="en-US" sz="2000" b="1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b="1" dirty="0" err="1">
                <a:latin typeface="Verdana" panose="020B0604030504040204" pitchFamily="34" charset="0"/>
                <a:ea typeface="Verdana" panose="020B0604030504040204" pitchFamily="34" charset="0"/>
              </a:rPr>
              <a:t>P</a:t>
            </a:r>
            <a:r>
              <a:rPr lang="en-US" sz="2000" b="1" i="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reliminares</a:t>
            </a:r>
            <a:r>
              <a:rPr lang="en-US" sz="2000" b="1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– Mina de Canal </a:t>
            </a:r>
            <a:r>
              <a:rPr lang="en-US" sz="2000" b="1" i="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Caveira</a:t>
            </a:r>
            <a:endParaRPr lang="pt-PT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11" name="Tabela 10">
            <a:extLst>
              <a:ext uri="{FF2B5EF4-FFF2-40B4-BE49-F238E27FC236}">
                <a16:creationId xmlns:a16="http://schemas.microsoft.com/office/drawing/2014/main" id="{4F6BFEDD-D80B-C985-C819-A3E0F09989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5076765"/>
              </p:ext>
            </p:extLst>
          </p:nvPr>
        </p:nvGraphicFramePr>
        <p:xfrm>
          <a:off x="1124607" y="945931"/>
          <a:ext cx="10089931" cy="45700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49951">
                  <a:extLst>
                    <a:ext uri="{9D8B030D-6E8A-4147-A177-3AD203B41FA5}">
                      <a16:colId xmlns:a16="http://schemas.microsoft.com/office/drawing/2014/main" val="2715483160"/>
                    </a:ext>
                  </a:extLst>
                </a:gridCol>
                <a:gridCol w="1334163">
                  <a:extLst>
                    <a:ext uri="{9D8B030D-6E8A-4147-A177-3AD203B41FA5}">
                      <a16:colId xmlns:a16="http://schemas.microsoft.com/office/drawing/2014/main" val="2900243226"/>
                    </a:ext>
                  </a:extLst>
                </a:gridCol>
                <a:gridCol w="1430872">
                  <a:extLst>
                    <a:ext uri="{9D8B030D-6E8A-4147-A177-3AD203B41FA5}">
                      <a16:colId xmlns:a16="http://schemas.microsoft.com/office/drawing/2014/main" val="3576357434"/>
                    </a:ext>
                  </a:extLst>
                </a:gridCol>
                <a:gridCol w="1576454">
                  <a:extLst>
                    <a:ext uri="{9D8B030D-6E8A-4147-A177-3AD203B41FA5}">
                      <a16:colId xmlns:a16="http://schemas.microsoft.com/office/drawing/2014/main" val="1731609004"/>
                    </a:ext>
                  </a:extLst>
                </a:gridCol>
                <a:gridCol w="1389276">
                  <a:extLst>
                    <a:ext uri="{9D8B030D-6E8A-4147-A177-3AD203B41FA5}">
                      <a16:colId xmlns:a16="http://schemas.microsoft.com/office/drawing/2014/main" val="1827273763"/>
                    </a:ext>
                  </a:extLst>
                </a:gridCol>
                <a:gridCol w="1909215">
                  <a:extLst>
                    <a:ext uri="{9D8B030D-6E8A-4147-A177-3AD203B41FA5}">
                      <a16:colId xmlns:a16="http://schemas.microsoft.com/office/drawing/2014/main" val="2753787468"/>
                    </a:ext>
                  </a:extLst>
                </a:gridCol>
              </a:tblGrid>
              <a:tr h="6246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400" dirty="0" err="1">
                          <a:effectLst/>
                        </a:rPr>
                        <a:t>Variable</a:t>
                      </a:r>
                      <a:endParaRPr lang="pt-P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400" dirty="0" err="1">
                          <a:effectLst/>
                        </a:rPr>
                        <a:t>Observation</a:t>
                      </a:r>
                      <a:endParaRPr lang="pt-P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400">
                          <a:effectLst/>
                        </a:rPr>
                        <a:t>Min</a:t>
                      </a:r>
                      <a:endParaRPr lang="pt-P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400">
                          <a:effectLst/>
                        </a:rPr>
                        <a:t>Max</a:t>
                      </a:r>
                      <a:endParaRPr lang="pt-P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400">
                          <a:effectLst/>
                        </a:rPr>
                        <a:t>Mean</a:t>
                      </a:r>
                      <a:endParaRPr lang="pt-P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400">
                          <a:effectLst/>
                        </a:rPr>
                        <a:t>Standard Deviation</a:t>
                      </a:r>
                      <a:endParaRPr lang="pt-P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077455870"/>
                  </a:ext>
                </a:extLst>
              </a:tr>
              <a:tr h="3278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400">
                          <a:effectLst/>
                        </a:rPr>
                        <a:t>pH</a:t>
                      </a:r>
                      <a:endParaRPr lang="pt-P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400" dirty="0">
                          <a:effectLst/>
                        </a:rPr>
                        <a:t>34</a:t>
                      </a:r>
                      <a:endParaRPr lang="pt-P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400" dirty="0">
                          <a:effectLst/>
                        </a:rPr>
                        <a:t>1,100</a:t>
                      </a:r>
                      <a:endParaRPr lang="pt-P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400">
                          <a:effectLst/>
                        </a:rPr>
                        <a:t>8,330</a:t>
                      </a:r>
                      <a:endParaRPr lang="pt-P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400">
                          <a:effectLst/>
                        </a:rPr>
                        <a:t>6,058</a:t>
                      </a:r>
                      <a:endParaRPr lang="pt-P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400">
                          <a:effectLst/>
                        </a:rPr>
                        <a:t>1,796</a:t>
                      </a:r>
                      <a:endParaRPr lang="pt-P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189918423"/>
                  </a:ext>
                </a:extLst>
              </a:tr>
              <a:tr h="3278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400">
                          <a:effectLst/>
                        </a:rPr>
                        <a:t>pH-mV</a:t>
                      </a:r>
                      <a:endParaRPr lang="pt-P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400">
                          <a:effectLst/>
                        </a:rPr>
                        <a:t>34</a:t>
                      </a:r>
                      <a:endParaRPr lang="pt-P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400">
                          <a:effectLst/>
                        </a:rPr>
                        <a:t>-72,600</a:t>
                      </a:r>
                      <a:endParaRPr lang="pt-P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400" dirty="0">
                          <a:effectLst/>
                        </a:rPr>
                        <a:t>295,800</a:t>
                      </a:r>
                      <a:endParaRPr lang="pt-P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400">
                          <a:effectLst/>
                        </a:rPr>
                        <a:t>44,611</a:t>
                      </a:r>
                      <a:endParaRPr lang="pt-P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400">
                          <a:effectLst/>
                        </a:rPr>
                        <a:t>89,675</a:t>
                      </a:r>
                      <a:endParaRPr lang="pt-P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502227539"/>
                  </a:ext>
                </a:extLst>
              </a:tr>
              <a:tr h="3278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400">
                          <a:effectLst/>
                        </a:rPr>
                        <a:t>Redox-mV</a:t>
                      </a:r>
                      <a:endParaRPr lang="pt-P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400">
                          <a:effectLst/>
                        </a:rPr>
                        <a:t>34</a:t>
                      </a:r>
                      <a:endParaRPr lang="pt-P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400">
                          <a:effectLst/>
                        </a:rPr>
                        <a:t>145,800</a:t>
                      </a:r>
                      <a:endParaRPr lang="pt-P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400">
                          <a:effectLst/>
                        </a:rPr>
                        <a:t>652,400</a:t>
                      </a:r>
                      <a:endParaRPr lang="pt-P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400" dirty="0">
                          <a:effectLst/>
                        </a:rPr>
                        <a:t>343,028</a:t>
                      </a:r>
                      <a:endParaRPr lang="pt-P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400">
                          <a:effectLst/>
                        </a:rPr>
                        <a:t>107,373</a:t>
                      </a:r>
                      <a:endParaRPr lang="pt-P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177461489"/>
                  </a:ext>
                </a:extLst>
              </a:tr>
              <a:tr h="3278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400">
                          <a:effectLst/>
                        </a:rPr>
                        <a:t>OD-%</a:t>
                      </a:r>
                      <a:endParaRPr lang="pt-P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400">
                          <a:effectLst/>
                        </a:rPr>
                        <a:t>34</a:t>
                      </a:r>
                      <a:endParaRPr lang="pt-P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400">
                          <a:effectLst/>
                        </a:rPr>
                        <a:t>29,800</a:t>
                      </a:r>
                      <a:endParaRPr lang="pt-P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400">
                          <a:effectLst/>
                        </a:rPr>
                        <a:t>140,000</a:t>
                      </a:r>
                      <a:endParaRPr lang="pt-P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400" dirty="0">
                          <a:effectLst/>
                        </a:rPr>
                        <a:t>101,744</a:t>
                      </a:r>
                      <a:endParaRPr lang="pt-P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400">
                          <a:effectLst/>
                        </a:rPr>
                        <a:t>21,323</a:t>
                      </a:r>
                      <a:endParaRPr lang="pt-P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742038404"/>
                  </a:ext>
                </a:extLst>
              </a:tr>
              <a:tr h="3278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400">
                          <a:effectLst/>
                        </a:rPr>
                        <a:t>OD-mg/L</a:t>
                      </a:r>
                      <a:endParaRPr lang="pt-P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400">
                          <a:effectLst/>
                        </a:rPr>
                        <a:t>34</a:t>
                      </a:r>
                      <a:endParaRPr lang="pt-P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400">
                          <a:effectLst/>
                        </a:rPr>
                        <a:t>3,220</a:t>
                      </a:r>
                      <a:endParaRPr lang="pt-P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400">
                          <a:effectLst/>
                        </a:rPr>
                        <a:t>14,710</a:t>
                      </a:r>
                      <a:endParaRPr lang="pt-P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400">
                          <a:effectLst/>
                        </a:rPr>
                        <a:t>11,018</a:t>
                      </a:r>
                      <a:endParaRPr lang="pt-P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400">
                          <a:effectLst/>
                        </a:rPr>
                        <a:t>2,218</a:t>
                      </a:r>
                      <a:endParaRPr lang="pt-P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857256365"/>
                  </a:ext>
                </a:extLst>
              </a:tr>
              <a:tr h="3278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400">
                          <a:effectLst/>
                        </a:rPr>
                        <a:t>CE-µ(m)S/cm</a:t>
                      </a:r>
                      <a:endParaRPr lang="pt-P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400">
                          <a:effectLst/>
                        </a:rPr>
                        <a:t>34</a:t>
                      </a:r>
                      <a:endParaRPr lang="pt-P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400">
                          <a:effectLst/>
                        </a:rPr>
                        <a:t>85,460</a:t>
                      </a:r>
                      <a:endParaRPr lang="pt-P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400">
                          <a:effectLst/>
                        </a:rPr>
                        <a:t>8315,000</a:t>
                      </a:r>
                      <a:endParaRPr lang="pt-P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400">
                          <a:effectLst/>
                        </a:rPr>
                        <a:t>1872,970</a:t>
                      </a:r>
                      <a:endParaRPr lang="pt-P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400" dirty="0">
                          <a:effectLst/>
                        </a:rPr>
                        <a:t>1819,573</a:t>
                      </a:r>
                      <a:endParaRPr lang="pt-P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274487370"/>
                  </a:ext>
                </a:extLst>
              </a:tr>
              <a:tr h="3278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400">
                          <a:effectLst/>
                        </a:rPr>
                        <a:t>CE.ABS - µ(m)S/cm</a:t>
                      </a:r>
                      <a:endParaRPr lang="pt-P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400">
                          <a:effectLst/>
                        </a:rPr>
                        <a:t>34</a:t>
                      </a:r>
                      <a:endParaRPr lang="pt-P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400">
                          <a:effectLst/>
                        </a:rPr>
                        <a:t>68,990</a:t>
                      </a:r>
                      <a:endParaRPr lang="pt-P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400">
                          <a:effectLst/>
                        </a:rPr>
                        <a:t>6850,000</a:t>
                      </a:r>
                      <a:endParaRPr lang="pt-P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400">
                          <a:effectLst/>
                        </a:rPr>
                        <a:t>1567,666</a:t>
                      </a:r>
                      <a:endParaRPr lang="pt-P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400" dirty="0">
                          <a:effectLst/>
                        </a:rPr>
                        <a:t>1492,911</a:t>
                      </a:r>
                      <a:endParaRPr lang="pt-P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51268280"/>
                  </a:ext>
                </a:extLst>
              </a:tr>
              <a:tr h="3278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400">
                          <a:effectLst/>
                        </a:rPr>
                        <a:t>Resistivity - KΩcm</a:t>
                      </a:r>
                      <a:endParaRPr lang="pt-P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400">
                          <a:effectLst/>
                        </a:rPr>
                        <a:t>34</a:t>
                      </a:r>
                      <a:endParaRPr lang="pt-P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400">
                          <a:effectLst/>
                        </a:rPr>
                        <a:t>0,100</a:t>
                      </a:r>
                      <a:endParaRPr lang="pt-P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400">
                          <a:effectLst/>
                        </a:rPr>
                        <a:t>6,500</a:t>
                      </a:r>
                      <a:endParaRPr lang="pt-P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400">
                          <a:effectLst/>
                        </a:rPr>
                        <a:t>1,233</a:t>
                      </a:r>
                      <a:endParaRPr lang="pt-P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400">
                          <a:effectLst/>
                        </a:rPr>
                        <a:t>1,016</a:t>
                      </a:r>
                      <a:endParaRPr lang="pt-P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57377966"/>
                  </a:ext>
                </a:extLst>
              </a:tr>
              <a:tr h="3278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400">
                          <a:effectLst/>
                        </a:rPr>
                        <a:t>TDS-mg/L</a:t>
                      </a:r>
                      <a:endParaRPr lang="pt-P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400">
                          <a:effectLst/>
                        </a:rPr>
                        <a:t>34</a:t>
                      </a:r>
                      <a:endParaRPr lang="pt-P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400">
                          <a:effectLst/>
                        </a:rPr>
                        <a:t>4,660</a:t>
                      </a:r>
                      <a:endParaRPr lang="pt-P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400">
                          <a:effectLst/>
                        </a:rPr>
                        <a:t>4275,000</a:t>
                      </a:r>
                      <a:endParaRPr lang="pt-P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400">
                          <a:effectLst/>
                        </a:rPr>
                        <a:t>1146,370</a:t>
                      </a:r>
                      <a:endParaRPr lang="pt-P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400" dirty="0">
                          <a:effectLst/>
                        </a:rPr>
                        <a:t>1066,537</a:t>
                      </a:r>
                      <a:endParaRPr lang="pt-P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952565546"/>
                  </a:ext>
                </a:extLst>
              </a:tr>
              <a:tr h="3278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400">
                          <a:effectLst/>
                        </a:rPr>
                        <a:t>Salininaty-PSU</a:t>
                      </a:r>
                      <a:endParaRPr lang="pt-P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400">
                          <a:effectLst/>
                        </a:rPr>
                        <a:t>34</a:t>
                      </a:r>
                      <a:endParaRPr lang="pt-P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400">
                          <a:effectLst/>
                        </a:rPr>
                        <a:t>0,080</a:t>
                      </a:r>
                      <a:endParaRPr lang="pt-P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400">
                          <a:effectLst/>
                        </a:rPr>
                        <a:t>5,470</a:t>
                      </a:r>
                      <a:endParaRPr lang="pt-P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400">
                          <a:effectLst/>
                        </a:rPr>
                        <a:t>1,438</a:t>
                      </a:r>
                      <a:endParaRPr lang="pt-P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400" dirty="0">
                          <a:effectLst/>
                        </a:rPr>
                        <a:t>1,360</a:t>
                      </a:r>
                      <a:endParaRPr lang="pt-P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748752246"/>
                  </a:ext>
                </a:extLst>
              </a:tr>
              <a:tr h="3278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400">
                          <a:effectLst/>
                        </a:rPr>
                        <a:t>Temperature - °C</a:t>
                      </a:r>
                      <a:endParaRPr lang="pt-P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400">
                          <a:effectLst/>
                        </a:rPr>
                        <a:t>34</a:t>
                      </a:r>
                      <a:endParaRPr lang="pt-P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400">
                          <a:effectLst/>
                        </a:rPr>
                        <a:t>9,810</a:t>
                      </a:r>
                      <a:endParaRPr lang="pt-P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400">
                          <a:effectLst/>
                        </a:rPr>
                        <a:t>17,670</a:t>
                      </a:r>
                      <a:endParaRPr lang="pt-P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400">
                          <a:effectLst/>
                        </a:rPr>
                        <a:t>11,890</a:t>
                      </a:r>
                      <a:endParaRPr lang="pt-P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400" dirty="0">
                          <a:effectLst/>
                        </a:rPr>
                        <a:t>1,531</a:t>
                      </a:r>
                      <a:endParaRPr lang="pt-P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701485901"/>
                  </a:ext>
                </a:extLst>
              </a:tr>
              <a:tr h="3391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400" dirty="0" err="1">
                          <a:effectLst/>
                        </a:rPr>
                        <a:t>Turbidity</a:t>
                      </a:r>
                      <a:r>
                        <a:rPr lang="pt-PT" sz="1400" dirty="0">
                          <a:effectLst/>
                        </a:rPr>
                        <a:t>-NTU</a:t>
                      </a:r>
                      <a:endParaRPr lang="pt-P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400" dirty="0">
                          <a:effectLst/>
                        </a:rPr>
                        <a:t>34</a:t>
                      </a:r>
                      <a:endParaRPr lang="pt-P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400">
                          <a:effectLst/>
                        </a:rPr>
                        <a:t>1,470</a:t>
                      </a:r>
                      <a:endParaRPr lang="pt-P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400">
                          <a:effectLst/>
                        </a:rPr>
                        <a:t>1864,000</a:t>
                      </a:r>
                      <a:endParaRPr lang="pt-P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400">
                          <a:effectLst/>
                        </a:rPr>
                        <a:t>119,261</a:t>
                      </a:r>
                      <a:endParaRPr lang="pt-P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400" dirty="0">
                          <a:effectLst/>
                        </a:rPr>
                        <a:t>312,698</a:t>
                      </a:r>
                      <a:endParaRPr lang="pt-P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9375889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2885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Agrupar 8">
            <a:extLst>
              <a:ext uri="{FF2B5EF4-FFF2-40B4-BE49-F238E27FC236}">
                <a16:creationId xmlns:a16="http://schemas.microsoft.com/office/drawing/2014/main" id="{03949149-7252-7A93-3B2D-7658E7226E7C}"/>
              </a:ext>
            </a:extLst>
          </p:cNvPr>
          <p:cNvGrpSpPr/>
          <p:nvPr/>
        </p:nvGrpSpPr>
        <p:grpSpPr>
          <a:xfrm>
            <a:off x="1187669" y="5801710"/>
            <a:ext cx="10005848" cy="993228"/>
            <a:chOff x="617177" y="5588697"/>
            <a:chExt cx="11574823" cy="1269303"/>
          </a:xfrm>
        </p:grpSpPr>
        <p:pic>
          <p:nvPicPr>
            <p:cNvPr id="4" name="Imagen 3" descr="BPI_FLC_V(cic)">
              <a:extLst>
                <a:ext uri="{FF2B5EF4-FFF2-40B4-BE49-F238E27FC236}">
                  <a16:creationId xmlns:a16="http://schemas.microsoft.com/office/drawing/2014/main" id="{787C84D6-1BFC-C12E-7865-A003AE9D8B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920"/>
            <a:stretch>
              <a:fillRect/>
            </a:stretch>
          </p:blipFill>
          <p:spPr bwMode="auto">
            <a:xfrm>
              <a:off x="9856470" y="6181090"/>
              <a:ext cx="2335530" cy="6769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Picture 6">
              <a:extLst>
                <a:ext uri="{FF2B5EF4-FFF2-40B4-BE49-F238E27FC236}">
                  <a16:creationId xmlns:a16="http://schemas.microsoft.com/office/drawing/2014/main" id="{F149F46B-1D49-90E1-22DD-71BA8ABB16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02903" y="6254750"/>
              <a:ext cx="2082800" cy="603250"/>
            </a:xfrm>
            <a:prstGeom prst="rect">
              <a:avLst/>
            </a:prstGeom>
            <a:noFill/>
          </p:spPr>
        </p:pic>
        <p:pic>
          <p:nvPicPr>
            <p:cNvPr id="6" name="Picture 3" descr="Instituto Politécnico de Castelo Branco">
              <a:extLst>
                <a:ext uri="{FF2B5EF4-FFF2-40B4-BE49-F238E27FC236}">
                  <a16:creationId xmlns:a16="http://schemas.microsoft.com/office/drawing/2014/main" id="{0D67794D-7609-DF5E-A5B7-E99CC415FE9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045"/>
            <a:stretch/>
          </p:blipFill>
          <p:spPr bwMode="auto">
            <a:xfrm>
              <a:off x="617177" y="5588697"/>
              <a:ext cx="1558466" cy="12693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Universidade de Évora">
              <a:extLst>
                <a:ext uri="{FF2B5EF4-FFF2-40B4-BE49-F238E27FC236}">
                  <a16:creationId xmlns:a16="http://schemas.microsoft.com/office/drawing/2014/main" id="{3A7BECE8-4D51-C600-4A19-CC74DED8B0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3596" y="6032938"/>
              <a:ext cx="2146594" cy="6884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Imagem 7" descr="Uma imagem com texto, ClipArt&#10;&#10;Descrição gerada automaticamente">
              <a:extLst>
                <a:ext uri="{FF2B5EF4-FFF2-40B4-BE49-F238E27FC236}">
                  <a16:creationId xmlns:a16="http://schemas.microsoft.com/office/drawing/2014/main" id="{17880889-D915-05EC-5E0D-78F8271AE3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76"/>
            <a:stretch/>
          </p:blipFill>
          <p:spPr>
            <a:xfrm>
              <a:off x="5223643" y="6047715"/>
              <a:ext cx="2259724" cy="810285"/>
            </a:xfrm>
            <a:prstGeom prst="rect">
              <a:avLst/>
            </a:prstGeom>
          </p:spPr>
        </p:pic>
      </p:grpSp>
      <p:pic>
        <p:nvPicPr>
          <p:cNvPr id="3" name="Imagem 2" descr="Uma imagem com mesa&#10;&#10;Descrição gerada automaticamente">
            <a:extLst>
              <a:ext uri="{FF2B5EF4-FFF2-40B4-BE49-F238E27FC236}">
                <a16:creationId xmlns:a16="http://schemas.microsoft.com/office/drawing/2014/main" id="{2103AC78-BBC6-8374-1F93-F4B11C5CEF0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8" t="24828" r="8190" b="10345"/>
          <a:stretch/>
        </p:blipFill>
        <p:spPr>
          <a:xfrm>
            <a:off x="1082566" y="1229710"/>
            <a:ext cx="10110951" cy="4445876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0C322E44-96DA-D2B7-EE0D-71BA29134E3E}"/>
              </a:ext>
            </a:extLst>
          </p:cNvPr>
          <p:cNvSpPr txBox="1"/>
          <p:nvPr/>
        </p:nvSpPr>
        <p:spPr>
          <a:xfrm>
            <a:off x="1072053" y="522918"/>
            <a:ext cx="96800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Resultados</a:t>
            </a:r>
            <a:r>
              <a:rPr lang="en-US" sz="2000" b="1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b="1" dirty="0" err="1">
                <a:latin typeface="Verdana" panose="020B0604030504040204" pitchFamily="34" charset="0"/>
                <a:ea typeface="Verdana" panose="020B0604030504040204" pitchFamily="34" charset="0"/>
              </a:rPr>
              <a:t>P</a:t>
            </a:r>
            <a:r>
              <a:rPr lang="en-US" sz="2000" b="1" i="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reliminares</a:t>
            </a:r>
            <a:r>
              <a:rPr lang="en-US" sz="2000" b="1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– Sistema </a:t>
            </a:r>
            <a:r>
              <a:rPr lang="en-US" sz="2000" b="1" i="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Mineiro</a:t>
            </a:r>
            <a:r>
              <a:rPr lang="en-US" sz="2000" b="1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do </a:t>
            </a:r>
            <a:r>
              <a:rPr lang="en-US" sz="2000" b="1" i="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rio</a:t>
            </a:r>
            <a:r>
              <a:rPr lang="en-US" sz="2000" b="1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b="1" i="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Trimpancho</a:t>
            </a:r>
            <a:endParaRPr lang="pt-PT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66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Agrupar 8">
            <a:extLst>
              <a:ext uri="{FF2B5EF4-FFF2-40B4-BE49-F238E27FC236}">
                <a16:creationId xmlns:a16="http://schemas.microsoft.com/office/drawing/2014/main" id="{03949149-7252-7A93-3B2D-7658E7226E7C}"/>
              </a:ext>
            </a:extLst>
          </p:cNvPr>
          <p:cNvGrpSpPr/>
          <p:nvPr/>
        </p:nvGrpSpPr>
        <p:grpSpPr>
          <a:xfrm>
            <a:off x="1187669" y="5801710"/>
            <a:ext cx="10005848" cy="993228"/>
            <a:chOff x="617177" y="5588697"/>
            <a:chExt cx="11574823" cy="1269303"/>
          </a:xfrm>
        </p:grpSpPr>
        <p:pic>
          <p:nvPicPr>
            <p:cNvPr id="4" name="Imagen 3" descr="BPI_FLC_V(cic)">
              <a:extLst>
                <a:ext uri="{FF2B5EF4-FFF2-40B4-BE49-F238E27FC236}">
                  <a16:creationId xmlns:a16="http://schemas.microsoft.com/office/drawing/2014/main" id="{787C84D6-1BFC-C12E-7865-A003AE9D8B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920"/>
            <a:stretch>
              <a:fillRect/>
            </a:stretch>
          </p:blipFill>
          <p:spPr bwMode="auto">
            <a:xfrm>
              <a:off x="9856470" y="6181090"/>
              <a:ext cx="2335530" cy="6769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Picture 6">
              <a:extLst>
                <a:ext uri="{FF2B5EF4-FFF2-40B4-BE49-F238E27FC236}">
                  <a16:creationId xmlns:a16="http://schemas.microsoft.com/office/drawing/2014/main" id="{F149F46B-1D49-90E1-22DD-71BA8ABB16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02903" y="6254750"/>
              <a:ext cx="2082800" cy="603250"/>
            </a:xfrm>
            <a:prstGeom prst="rect">
              <a:avLst/>
            </a:prstGeom>
            <a:noFill/>
          </p:spPr>
        </p:pic>
        <p:pic>
          <p:nvPicPr>
            <p:cNvPr id="6" name="Picture 3" descr="Instituto Politécnico de Castelo Branco">
              <a:extLst>
                <a:ext uri="{FF2B5EF4-FFF2-40B4-BE49-F238E27FC236}">
                  <a16:creationId xmlns:a16="http://schemas.microsoft.com/office/drawing/2014/main" id="{0D67794D-7609-DF5E-A5B7-E99CC415FE9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045"/>
            <a:stretch/>
          </p:blipFill>
          <p:spPr bwMode="auto">
            <a:xfrm>
              <a:off x="617177" y="5588697"/>
              <a:ext cx="1558466" cy="12693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Universidade de Évora">
              <a:extLst>
                <a:ext uri="{FF2B5EF4-FFF2-40B4-BE49-F238E27FC236}">
                  <a16:creationId xmlns:a16="http://schemas.microsoft.com/office/drawing/2014/main" id="{3A7BECE8-4D51-C600-4A19-CC74DED8B0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3596" y="6032938"/>
              <a:ext cx="2146594" cy="6884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Imagem 7" descr="Uma imagem com texto, ClipArt&#10;&#10;Descrição gerada automaticamente">
              <a:extLst>
                <a:ext uri="{FF2B5EF4-FFF2-40B4-BE49-F238E27FC236}">
                  <a16:creationId xmlns:a16="http://schemas.microsoft.com/office/drawing/2014/main" id="{17880889-D915-05EC-5E0D-78F8271AE3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76"/>
            <a:stretch/>
          </p:blipFill>
          <p:spPr>
            <a:xfrm>
              <a:off x="5223643" y="6047715"/>
              <a:ext cx="2259724" cy="810285"/>
            </a:xfrm>
            <a:prstGeom prst="rect">
              <a:avLst/>
            </a:prstGeom>
          </p:spPr>
        </p:pic>
      </p:grp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2CD73D4C-41FC-1ABA-6B3B-E01CAD83F6FB}"/>
              </a:ext>
            </a:extLst>
          </p:cNvPr>
          <p:cNvSpPr txBox="1"/>
          <p:nvPr/>
        </p:nvSpPr>
        <p:spPr>
          <a:xfrm>
            <a:off x="178676" y="291689"/>
            <a:ext cx="11887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400" b="1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Atividades a desenvolver e resultados previstos até final do projeto</a:t>
            </a:r>
            <a:endParaRPr lang="pt-PT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1B11337E-4695-315B-3011-02266CB167FA}"/>
              </a:ext>
            </a:extLst>
          </p:cNvPr>
          <p:cNvSpPr txBox="1"/>
          <p:nvPr/>
        </p:nvSpPr>
        <p:spPr>
          <a:xfrm>
            <a:off x="231228" y="1156139"/>
            <a:ext cx="11592909" cy="41088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>
              <a:spcAft>
                <a:spcPts val="300"/>
              </a:spcAft>
              <a:tabLst>
                <a:tab pos="914400" algn="l"/>
              </a:tabLst>
            </a:pPr>
            <a:r>
              <a:rPr lang="pt-PT" sz="1800" b="1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1. </a:t>
            </a:r>
            <a:r>
              <a:rPr lang="pt-PT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Avaliação do grau de contaminação da drenagem e da qualidade das massas de água dos dois sistemas hídricos influenciados pela atividade mineira, tomados como casos de estudo, e definição de modelo de dispersão espácio-temporal dos contaminantes</a:t>
            </a:r>
            <a:endParaRPr lang="pt-PT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 algn="just">
              <a:spcAft>
                <a:spcPts val="300"/>
              </a:spcAft>
              <a:tabLst>
                <a:tab pos="914400" algn="l"/>
              </a:tabLst>
            </a:pPr>
            <a:endParaRPr lang="pt-PT" sz="2400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 algn="just">
              <a:spcAft>
                <a:spcPts val="300"/>
              </a:spcAft>
              <a:tabLst>
                <a:tab pos="914400" algn="l"/>
              </a:tabLst>
            </a:pPr>
            <a:r>
              <a:rPr lang="pt-PT" sz="1800" b="1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2. </a:t>
            </a:r>
            <a:r>
              <a:rPr lang="pt-PT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Avaliação do efeito das alterações climáticas no comportamento desses elementos metálicos</a:t>
            </a:r>
          </a:p>
          <a:p>
            <a:pPr lvl="1" algn="just">
              <a:spcAft>
                <a:spcPts val="300"/>
              </a:spcAft>
              <a:tabLst>
                <a:tab pos="914400" algn="l"/>
              </a:tabLst>
            </a:pPr>
            <a:endParaRPr lang="pt-PT" sz="2400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 algn="just">
              <a:spcAft>
                <a:spcPts val="300"/>
              </a:spcAft>
              <a:tabLst>
                <a:tab pos="914400" algn="l"/>
              </a:tabLst>
            </a:pPr>
            <a:r>
              <a:rPr lang="pt-PT" sz="1800" b="1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3. </a:t>
            </a:r>
            <a:r>
              <a:rPr lang="pt-PT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Avaliação do impacto transfronteiriço de uma área mineira localizada num rio (</a:t>
            </a:r>
            <a:r>
              <a:rPr lang="pt-PT" sz="1800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Trimpancho</a:t>
            </a:r>
            <a:r>
              <a:rPr lang="pt-PT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) na Província Espanhola de Huelva, sobre um afluente que corre no sul de Portugal (rio Chança)</a:t>
            </a:r>
          </a:p>
          <a:p>
            <a:pPr lvl="1" algn="just">
              <a:spcAft>
                <a:spcPts val="300"/>
              </a:spcAft>
              <a:tabLst>
                <a:tab pos="914400" algn="l"/>
              </a:tabLst>
            </a:pPr>
            <a:endParaRPr lang="pt-PT" sz="180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 algn="just">
              <a:spcAft>
                <a:spcPts val="300"/>
              </a:spcAft>
              <a:tabLst>
                <a:tab pos="914400" algn="l"/>
              </a:tabLst>
            </a:pPr>
            <a:r>
              <a:rPr lang="pt-PT" sz="1800" b="1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4. </a:t>
            </a:r>
            <a:r>
              <a:rPr lang="pt-PT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Conhecimento sobre o potencial de retenção de diversos </a:t>
            </a:r>
            <a:r>
              <a:rPr lang="pt-PT" sz="1800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geomateriais</a:t>
            </a:r>
            <a:r>
              <a:rPr lang="pt-PT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relativamente a diferentes elementos metálicos em concentrações críticas; </a:t>
            </a:r>
            <a:endParaRPr lang="pt-PT" sz="2400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3917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752</Words>
  <Application>Microsoft Office PowerPoint</Application>
  <PresentationFormat>Ecrã Panorâmico</PresentationFormat>
  <Paragraphs>118</Paragraphs>
  <Slides>11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Muli</vt:lpstr>
      <vt:lpstr>Tahoma</vt:lpstr>
      <vt:lpstr>Verdana</vt:lpstr>
      <vt:lpstr>Tema do Office</vt:lpstr>
      <vt:lpstr>GeoMatRe Remediação de massas de água afetadas por drenagem de mina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GeoMatRe Remediação de massas de água afetadas por drenagem de mina</dc:title>
  <dc:creator>Maria Albuquerque</dc:creator>
  <cp:lastModifiedBy>Maria Albuquerque</cp:lastModifiedBy>
  <cp:revision>29</cp:revision>
  <dcterms:created xsi:type="dcterms:W3CDTF">2022-05-14T21:58:28Z</dcterms:created>
  <dcterms:modified xsi:type="dcterms:W3CDTF">2023-03-07T16:27:32Z</dcterms:modified>
</cp:coreProperties>
</file>