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0275213" cy="42803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435" autoAdjust="0"/>
    <p:restoredTop sz="94660"/>
  </p:normalViewPr>
  <p:slideViewPr>
    <p:cSldViewPr snapToGrid="0">
      <p:cViewPr>
        <p:scale>
          <a:sx n="30" d="100"/>
          <a:sy n="30" d="100"/>
        </p:scale>
        <p:origin x="1048" y="-38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pt-PT"/>
              <a:t>Clique para editar o estilo de título do Modelo Global</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pt-PT"/>
              <a:t>Clique para editar o estilo de subtítulo do Modelo Global</a:t>
            </a:r>
            <a:endParaRPr lang="en-US" dirty="0"/>
          </a:p>
        </p:txBody>
      </p:sp>
      <p:sp>
        <p:nvSpPr>
          <p:cNvPr id="4" name="Date Placeholder 3"/>
          <p:cNvSpPr>
            <a:spLocks noGrp="1"/>
          </p:cNvSpPr>
          <p:nvPr>
            <p:ph type="dt" sz="half" idx="10"/>
          </p:nvPr>
        </p:nvSpPr>
        <p:spPr/>
        <p:txBody>
          <a:bodyPr/>
          <a:lstStyle/>
          <a:p>
            <a:fld id="{FA7A10FC-05BF-4ADD-BCC9-F9A1AE0E233F}" type="datetimeFigureOut">
              <a:rPr lang="pt-PT" smtClean="0"/>
              <a:t>13/12/2022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D9609A9-6274-42CD-9E56-6D12085A6273}" type="slidenum">
              <a:rPr lang="pt-PT" smtClean="0"/>
              <a:t>‹nº›</a:t>
            </a:fld>
            <a:endParaRPr lang="pt-PT"/>
          </a:p>
        </p:txBody>
      </p:sp>
    </p:spTree>
    <p:extLst>
      <p:ext uri="{BB962C8B-B14F-4D97-AF65-F5344CB8AC3E}">
        <p14:creationId xmlns:p14="http://schemas.microsoft.com/office/powerpoint/2010/main" val="148964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FA7A10FC-05BF-4ADD-BCC9-F9A1AE0E233F}" type="datetimeFigureOut">
              <a:rPr lang="pt-PT" smtClean="0"/>
              <a:t>13/12/2022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D9609A9-6274-42CD-9E56-6D12085A6273}" type="slidenum">
              <a:rPr lang="pt-PT" smtClean="0"/>
              <a:t>‹nº›</a:t>
            </a:fld>
            <a:endParaRPr lang="pt-PT"/>
          </a:p>
        </p:txBody>
      </p:sp>
    </p:spTree>
    <p:extLst>
      <p:ext uri="{BB962C8B-B14F-4D97-AF65-F5344CB8AC3E}">
        <p14:creationId xmlns:p14="http://schemas.microsoft.com/office/powerpoint/2010/main" val="461541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FA7A10FC-05BF-4ADD-BCC9-F9A1AE0E233F}" type="datetimeFigureOut">
              <a:rPr lang="pt-PT" smtClean="0"/>
              <a:t>13/12/2022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D9609A9-6274-42CD-9E56-6D12085A6273}" type="slidenum">
              <a:rPr lang="pt-PT" smtClean="0"/>
              <a:t>‹nº›</a:t>
            </a:fld>
            <a:endParaRPr lang="pt-PT"/>
          </a:p>
        </p:txBody>
      </p:sp>
    </p:spTree>
    <p:extLst>
      <p:ext uri="{BB962C8B-B14F-4D97-AF65-F5344CB8AC3E}">
        <p14:creationId xmlns:p14="http://schemas.microsoft.com/office/powerpoint/2010/main" val="2458212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FA7A10FC-05BF-4ADD-BCC9-F9A1AE0E233F}" type="datetimeFigureOut">
              <a:rPr lang="pt-PT" smtClean="0"/>
              <a:t>13/12/2022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D9609A9-6274-42CD-9E56-6D12085A6273}" type="slidenum">
              <a:rPr lang="pt-PT" smtClean="0"/>
              <a:t>‹nº›</a:t>
            </a:fld>
            <a:endParaRPr lang="pt-PT"/>
          </a:p>
        </p:txBody>
      </p:sp>
    </p:spTree>
    <p:extLst>
      <p:ext uri="{BB962C8B-B14F-4D97-AF65-F5344CB8AC3E}">
        <p14:creationId xmlns:p14="http://schemas.microsoft.com/office/powerpoint/2010/main" val="2670296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pt-PT"/>
              <a:t>Clique para editar os estilos do texto de Modelo Global</a:t>
            </a:r>
          </a:p>
        </p:txBody>
      </p:sp>
      <p:sp>
        <p:nvSpPr>
          <p:cNvPr id="4" name="Date Placeholder 3"/>
          <p:cNvSpPr>
            <a:spLocks noGrp="1"/>
          </p:cNvSpPr>
          <p:nvPr>
            <p:ph type="dt" sz="half" idx="10"/>
          </p:nvPr>
        </p:nvSpPr>
        <p:spPr/>
        <p:txBody>
          <a:bodyPr/>
          <a:lstStyle/>
          <a:p>
            <a:fld id="{FA7A10FC-05BF-4ADD-BCC9-F9A1AE0E233F}" type="datetimeFigureOut">
              <a:rPr lang="pt-PT" smtClean="0"/>
              <a:t>13/12/2022</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2D9609A9-6274-42CD-9E56-6D12085A6273}" type="slidenum">
              <a:rPr lang="pt-PT" smtClean="0"/>
              <a:t>‹nº›</a:t>
            </a:fld>
            <a:endParaRPr lang="pt-PT"/>
          </a:p>
        </p:txBody>
      </p:sp>
    </p:spTree>
    <p:extLst>
      <p:ext uri="{BB962C8B-B14F-4D97-AF65-F5344CB8AC3E}">
        <p14:creationId xmlns:p14="http://schemas.microsoft.com/office/powerpoint/2010/main" val="3404399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FA7A10FC-05BF-4ADD-BCC9-F9A1AE0E233F}" type="datetimeFigureOut">
              <a:rPr lang="pt-PT" smtClean="0"/>
              <a:t>13/12/2022</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2D9609A9-6274-42CD-9E56-6D12085A6273}" type="slidenum">
              <a:rPr lang="pt-PT" smtClean="0"/>
              <a:t>‹nº›</a:t>
            </a:fld>
            <a:endParaRPr lang="pt-PT"/>
          </a:p>
        </p:txBody>
      </p:sp>
    </p:spTree>
    <p:extLst>
      <p:ext uri="{BB962C8B-B14F-4D97-AF65-F5344CB8AC3E}">
        <p14:creationId xmlns:p14="http://schemas.microsoft.com/office/powerpoint/2010/main" val="2110066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pt-PT"/>
              <a:t>Clique para editar os estilos do texto de Modelo Global</a:t>
            </a:r>
          </a:p>
        </p:txBody>
      </p:sp>
      <p:sp>
        <p:nvSpPr>
          <p:cNvPr id="4" name="Content Placeholder 3"/>
          <p:cNvSpPr>
            <a:spLocks noGrp="1"/>
          </p:cNvSpPr>
          <p:nvPr>
            <p:ph sz="half" idx="2"/>
          </p:nvPr>
        </p:nvSpPr>
        <p:spPr>
          <a:xfrm>
            <a:off x="2085368" y="15635264"/>
            <a:ext cx="12807832" cy="22997117"/>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pt-PT"/>
              <a:t>Clique para editar os estilos do texto de Modelo Global</a:t>
            </a:r>
          </a:p>
        </p:txBody>
      </p:sp>
      <p:sp>
        <p:nvSpPr>
          <p:cNvPr id="6" name="Content Placeholder 5"/>
          <p:cNvSpPr>
            <a:spLocks noGrp="1"/>
          </p:cNvSpPr>
          <p:nvPr>
            <p:ph sz="quarter" idx="4"/>
          </p:nvPr>
        </p:nvSpPr>
        <p:spPr>
          <a:xfrm>
            <a:off x="15326828" y="15635264"/>
            <a:ext cx="12870909" cy="22997117"/>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6"/>
          <p:cNvSpPr>
            <a:spLocks noGrp="1"/>
          </p:cNvSpPr>
          <p:nvPr>
            <p:ph type="dt" sz="half" idx="10"/>
          </p:nvPr>
        </p:nvSpPr>
        <p:spPr/>
        <p:txBody>
          <a:bodyPr/>
          <a:lstStyle/>
          <a:p>
            <a:fld id="{FA7A10FC-05BF-4ADD-BCC9-F9A1AE0E233F}" type="datetimeFigureOut">
              <a:rPr lang="pt-PT" smtClean="0"/>
              <a:t>13/12/2022</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2D9609A9-6274-42CD-9E56-6D12085A6273}" type="slidenum">
              <a:rPr lang="pt-PT" smtClean="0"/>
              <a:t>‹nº›</a:t>
            </a:fld>
            <a:endParaRPr lang="pt-PT"/>
          </a:p>
        </p:txBody>
      </p:sp>
    </p:spTree>
    <p:extLst>
      <p:ext uri="{BB962C8B-B14F-4D97-AF65-F5344CB8AC3E}">
        <p14:creationId xmlns:p14="http://schemas.microsoft.com/office/powerpoint/2010/main" val="34355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Date Placeholder 2"/>
          <p:cNvSpPr>
            <a:spLocks noGrp="1"/>
          </p:cNvSpPr>
          <p:nvPr>
            <p:ph type="dt" sz="half" idx="10"/>
          </p:nvPr>
        </p:nvSpPr>
        <p:spPr/>
        <p:txBody>
          <a:bodyPr/>
          <a:lstStyle/>
          <a:p>
            <a:fld id="{FA7A10FC-05BF-4ADD-BCC9-F9A1AE0E233F}" type="datetimeFigureOut">
              <a:rPr lang="pt-PT" smtClean="0"/>
              <a:t>13/12/2022</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2D9609A9-6274-42CD-9E56-6D12085A6273}" type="slidenum">
              <a:rPr lang="pt-PT" smtClean="0"/>
              <a:t>‹nº›</a:t>
            </a:fld>
            <a:endParaRPr lang="pt-PT"/>
          </a:p>
        </p:txBody>
      </p:sp>
    </p:spTree>
    <p:extLst>
      <p:ext uri="{BB962C8B-B14F-4D97-AF65-F5344CB8AC3E}">
        <p14:creationId xmlns:p14="http://schemas.microsoft.com/office/powerpoint/2010/main" val="3988900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A10FC-05BF-4ADD-BCC9-F9A1AE0E233F}" type="datetimeFigureOut">
              <a:rPr lang="pt-PT" smtClean="0"/>
              <a:t>13/12/2022</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2D9609A9-6274-42CD-9E56-6D12085A6273}" type="slidenum">
              <a:rPr lang="pt-PT" smtClean="0"/>
              <a:t>‹nº›</a:t>
            </a:fld>
            <a:endParaRPr lang="pt-PT"/>
          </a:p>
        </p:txBody>
      </p:sp>
    </p:spTree>
    <p:extLst>
      <p:ext uri="{BB962C8B-B14F-4D97-AF65-F5344CB8AC3E}">
        <p14:creationId xmlns:p14="http://schemas.microsoft.com/office/powerpoint/2010/main" val="367092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pt-PT"/>
              <a:t>Clique para editar o estilo de título do Modelo Global</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pt-PT"/>
              <a:t>Clique para editar os estilos do texto de Modelo Global</a:t>
            </a:r>
          </a:p>
        </p:txBody>
      </p:sp>
      <p:sp>
        <p:nvSpPr>
          <p:cNvPr id="5" name="Date Placeholder 4"/>
          <p:cNvSpPr>
            <a:spLocks noGrp="1"/>
          </p:cNvSpPr>
          <p:nvPr>
            <p:ph type="dt" sz="half" idx="10"/>
          </p:nvPr>
        </p:nvSpPr>
        <p:spPr/>
        <p:txBody>
          <a:bodyPr/>
          <a:lstStyle/>
          <a:p>
            <a:fld id="{FA7A10FC-05BF-4ADD-BCC9-F9A1AE0E233F}" type="datetimeFigureOut">
              <a:rPr lang="pt-PT" smtClean="0"/>
              <a:t>13/12/2022</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2D9609A9-6274-42CD-9E56-6D12085A6273}" type="slidenum">
              <a:rPr lang="pt-PT" smtClean="0"/>
              <a:t>‹nº›</a:t>
            </a:fld>
            <a:endParaRPr lang="pt-PT"/>
          </a:p>
        </p:txBody>
      </p:sp>
    </p:spTree>
    <p:extLst>
      <p:ext uri="{BB962C8B-B14F-4D97-AF65-F5344CB8AC3E}">
        <p14:creationId xmlns:p14="http://schemas.microsoft.com/office/powerpoint/2010/main" val="2743499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pt-PT"/>
              <a:t>Clique para editar o estilo de título do Modelo Global</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pt-PT"/>
              <a:t>Clique no ícone para adicionar uma imagem</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pt-PT"/>
              <a:t>Clique para editar os estilos do texto de Modelo Global</a:t>
            </a:r>
          </a:p>
        </p:txBody>
      </p:sp>
      <p:sp>
        <p:nvSpPr>
          <p:cNvPr id="5" name="Date Placeholder 4"/>
          <p:cNvSpPr>
            <a:spLocks noGrp="1"/>
          </p:cNvSpPr>
          <p:nvPr>
            <p:ph type="dt" sz="half" idx="10"/>
          </p:nvPr>
        </p:nvSpPr>
        <p:spPr/>
        <p:txBody>
          <a:bodyPr/>
          <a:lstStyle/>
          <a:p>
            <a:fld id="{FA7A10FC-05BF-4ADD-BCC9-F9A1AE0E233F}" type="datetimeFigureOut">
              <a:rPr lang="pt-PT" smtClean="0"/>
              <a:t>13/12/2022</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2D9609A9-6274-42CD-9E56-6D12085A6273}" type="slidenum">
              <a:rPr lang="pt-PT" smtClean="0"/>
              <a:t>‹nº›</a:t>
            </a:fld>
            <a:endParaRPr lang="pt-PT"/>
          </a:p>
        </p:txBody>
      </p:sp>
    </p:spTree>
    <p:extLst>
      <p:ext uri="{BB962C8B-B14F-4D97-AF65-F5344CB8AC3E}">
        <p14:creationId xmlns:p14="http://schemas.microsoft.com/office/powerpoint/2010/main" val="3552261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FA7A10FC-05BF-4ADD-BCC9-F9A1AE0E233F}" type="datetimeFigureOut">
              <a:rPr lang="pt-PT" smtClean="0"/>
              <a:t>13/12/2022</a:t>
            </a:fld>
            <a:endParaRPr lang="pt-PT"/>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2D9609A9-6274-42CD-9E56-6D12085A6273}" type="slidenum">
              <a:rPr lang="pt-PT" smtClean="0"/>
              <a:t>‹nº›</a:t>
            </a:fld>
            <a:endParaRPr lang="pt-PT"/>
          </a:p>
        </p:txBody>
      </p:sp>
    </p:spTree>
    <p:extLst>
      <p:ext uri="{BB962C8B-B14F-4D97-AF65-F5344CB8AC3E}">
        <p14:creationId xmlns:p14="http://schemas.microsoft.com/office/powerpoint/2010/main" val="2737833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doi.org/10.1016/j.chemosphere.2018.11.172" TargetMode="External"/><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hyperlink" Target="https://doi.org/10.1016/j.scitotenv.2017.06.068" TargetMode="Externa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Agrupar 170">
            <a:extLst>
              <a:ext uri="{FF2B5EF4-FFF2-40B4-BE49-F238E27FC236}">
                <a16:creationId xmlns:a16="http://schemas.microsoft.com/office/drawing/2014/main" id="{03704DEB-7FA2-2432-6D13-4BE53AA6CA29}"/>
              </a:ext>
            </a:extLst>
          </p:cNvPr>
          <p:cNvGrpSpPr/>
          <p:nvPr/>
        </p:nvGrpSpPr>
        <p:grpSpPr>
          <a:xfrm>
            <a:off x="0" y="0"/>
            <a:ext cx="29124613" cy="4646357"/>
            <a:chOff x="942341" y="2276928"/>
            <a:chExt cx="29124613" cy="4646357"/>
          </a:xfrm>
        </p:grpSpPr>
        <p:pic>
          <p:nvPicPr>
            <p:cNvPr id="5" name="Imagem 4">
              <a:extLst>
                <a:ext uri="{FF2B5EF4-FFF2-40B4-BE49-F238E27FC236}">
                  <a16:creationId xmlns:a16="http://schemas.microsoft.com/office/drawing/2014/main" id="{41330DDC-0A8F-B02A-CE5A-0C1701E2200B}"/>
                </a:ext>
              </a:extLst>
            </p:cNvPr>
            <p:cNvPicPr>
              <a:picLocks noChangeAspect="1"/>
            </p:cNvPicPr>
            <p:nvPr/>
          </p:nvPicPr>
          <p:blipFill rotWithShape="1">
            <a:blip r:embed="rId2"/>
            <a:srcRect t="31286" r="45712" b="9826"/>
            <a:stretch/>
          </p:blipFill>
          <p:spPr>
            <a:xfrm>
              <a:off x="942341" y="2276928"/>
              <a:ext cx="3455070" cy="2260600"/>
            </a:xfrm>
            <a:prstGeom prst="rect">
              <a:avLst/>
            </a:prstGeom>
          </p:spPr>
        </p:pic>
        <p:sp>
          <p:nvSpPr>
            <p:cNvPr id="168" name="CaixaDeTexto 167">
              <a:extLst>
                <a:ext uri="{FF2B5EF4-FFF2-40B4-BE49-F238E27FC236}">
                  <a16:creationId xmlns:a16="http://schemas.microsoft.com/office/drawing/2014/main" id="{6BFBD119-57FF-0903-E130-3561871D80AB}"/>
                </a:ext>
              </a:extLst>
            </p:cNvPr>
            <p:cNvSpPr txBox="1"/>
            <p:nvPr/>
          </p:nvSpPr>
          <p:spPr>
            <a:xfrm>
              <a:off x="4775040" y="2434043"/>
              <a:ext cx="25291914" cy="4489242"/>
            </a:xfrm>
            <a:prstGeom prst="rect">
              <a:avLst/>
            </a:prstGeom>
            <a:noFill/>
          </p:spPr>
          <p:txBody>
            <a:bodyPr wrap="square">
              <a:spAutoFit/>
            </a:bodyPr>
            <a:lstStyle/>
            <a:p>
              <a:pPr algn="ctr">
                <a:lnSpc>
                  <a:spcPct val="107000"/>
                </a:lnSpc>
                <a:spcAft>
                  <a:spcPts val="800"/>
                </a:spcAft>
              </a:pP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a:effectLst/>
                  <a:latin typeface="Times New Roman" panose="02020603050405020304" pitchFamily="18" charset="0"/>
                  <a:ea typeface="Verdana" panose="020B0604030504040204" pitchFamily="34" charset="0"/>
                  <a:cs typeface="Times New Roman" panose="02020603050405020304" pitchFamily="18" charset="0"/>
                </a:rPr>
                <a:t>A geostatistical approach for mercury spatial patterns assessment in sediments in an old mining region -the </a:t>
              </a:r>
              <a:r>
                <a:rPr lang="en-US" sz="4400" b="1" dirty="0" err="1">
                  <a:effectLst/>
                  <a:latin typeface="Times New Roman" panose="02020603050405020304" pitchFamily="18" charset="0"/>
                  <a:ea typeface="Verdana" panose="020B0604030504040204" pitchFamily="34" charset="0"/>
                  <a:cs typeface="Times New Roman" panose="02020603050405020304" pitchFamily="18" charset="0"/>
                </a:rPr>
                <a:t>Caveira</a:t>
              </a:r>
              <a:r>
                <a:rPr lang="en-US" sz="4400" b="1" dirty="0">
                  <a:effectLst/>
                  <a:latin typeface="Times New Roman" panose="02020603050405020304" pitchFamily="18" charset="0"/>
                  <a:ea typeface="Verdana" panose="020B0604030504040204" pitchFamily="34" charset="0"/>
                  <a:cs typeface="Times New Roman" panose="02020603050405020304" pitchFamily="18" charset="0"/>
                </a:rPr>
                <a:t> mine case study, Portugal</a:t>
              </a:r>
              <a:endParaRPr lang="en-US" sz="3600" dirty="0">
                <a:effectLst/>
                <a:latin typeface="Times New Roman" panose="02020603050405020304" pitchFamily="18" charset="0"/>
                <a:ea typeface="Verdana" panose="020B0604030504040204" pitchFamily="34" charset="0"/>
                <a:cs typeface="Times New Roman" panose="02020603050405020304" pitchFamily="18" charset="0"/>
              </a:endParaRPr>
            </a:p>
            <a:p>
              <a:pPr algn="ctr">
                <a:lnSpc>
                  <a:spcPct val="107000"/>
                </a:lnSpc>
                <a:spcAft>
                  <a:spcPts val="800"/>
                </a:spcAft>
              </a:pPr>
              <a:r>
                <a:rPr lang="en-US" sz="3600" dirty="0">
                  <a:effectLst/>
                  <a:latin typeface="Times New Roman" panose="02020603050405020304" pitchFamily="18" charset="0"/>
                  <a:ea typeface="Verdana" panose="020B0604030504040204" pitchFamily="34" charset="0"/>
                  <a:cs typeface="Times New Roman" panose="02020603050405020304" pitchFamily="18" charset="0"/>
                </a:rPr>
                <a:t>		</a:t>
              </a:r>
              <a:r>
                <a:rPr lang="en-US" sz="3600" dirty="0">
                  <a:latin typeface="Times New Roman" panose="02020603050405020304" pitchFamily="18" charset="0"/>
                  <a:ea typeface="Verdana" panose="020B0604030504040204" pitchFamily="34" charset="0"/>
                  <a:cs typeface="Times New Roman" panose="02020603050405020304" pitchFamily="18" charset="0"/>
                </a:rPr>
                <a:t>Mota, Natália</a:t>
              </a:r>
              <a:r>
                <a:rPr lang="en-US" sz="3600" baseline="30000" dirty="0">
                  <a:latin typeface="Times New Roman" panose="02020603050405020304" pitchFamily="18" charset="0"/>
                  <a:ea typeface="Verdana" panose="020B0604030504040204" pitchFamily="34" charset="0"/>
                  <a:cs typeface="Times New Roman" panose="02020603050405020304" pitchFamily="18" charset="0"/>
                </a:rPr>
                <a:t>1</a:t>
              </a:r>
              <a:r>
                <a:rPr lang="en-US" sz="3600" dirty="0">
                  <a:latin typeface="Times New Roman" panose="02020603050405020304" pitchFamily="18" charset="0"/>
                  <a:ea typeface="Verdana" panose="020B0604030504040204" pitchFamily="34" charset="0"/>
                  <a:cs typeface="Times New Roman" panose="02020603050405020304" pitchFamily="18" charset="0"/>
                </a:rPr>
                <a:t>;</a:t>
              </a:r>
              <a:r>
                <a:rPr lang="en-US" sz="3600" dirty="0">
                  <a:effectLst/>
                  <a:latin typeface="Times New Roman" panose="02020603050405020304" pitchFamily="18" charset="0"/>
                  <a:ea typeface="Verdana" panose="020B0604030504040204" pitchFamily="34" charset="0"/>
                  <a:cs typeface="Times New Roman" panose="02020603050405020304" pitchFamily="18" charset="0"/>
                </a:rPr>
                <a:t> Fonseca, Rita</a:t>
              </a:r>
              <a:r>
                <a:rPr lang="en-US" sz="3600" baseline="30000" dirty="0">
                  <a:effectLst/>
                  <a:latin typeface="Times New Roman" panose="02020603050405020304" pitchFamily="18" charset="0"/>
                  <a:ea typeface="Verdana" panose="020B0604030504040204" pitchFamily="34" charset="0"/>
                  <a:cs typeface="Times New Roman" panose="02020603050405020304" pitchFamily="18" charset="0"/>
                </a:rPr>
                <a:t>1</a:t>
              </a:r>
              <a:r>
                <a:rPr lang="en-US" sz="3600" dirty="0">
                  <a:latin typeface="Times New Roman" panose="02020603050405020304" pitchFamily="18" charset="0"/>
                  <a:ea typeface="Verdana" panose="020B0604030504040204" pitchFamily="34" charset="0"/>
                  <a:cs typeface="Times New Roman" panose="02020603050405020304" pitchFamily="18" charset="0"/>
                </a:rPr>
                <a:t>; Araújo, Joana</a:t>
              </a:r>
              <a:r>
                <a:rPr lang="en-US" sz="3600" baseline="30000" dirty="0">
                  <a:latin typeface="Times New Roman" panose="02020603050405020304" pitchFamily="18" charset="0"/>
                  <a:ea typeface="Verdana" panose="020B0604030504040204" pitchFamily="34" charset="0"/>
                  <a:cs typeface="Times New Roman" panose="02020603050405020304" pitchFamily="18" charset="0"/>
                </a:rPr>
                <a:t>1</a:t>
              </a:r>
              <a:r>
                <a:rPr lang="en-US" sz="3600" dirty="0">
                  <a:latin typeface="Times New Roman" panose="02020603050405020304" pitchFamily="18" charset="0"/>
                  <a:ea typeface="Verdana" panose="020B0604030504040204" pitchFamily="34" charset="0"/>
                  <a:cs typeface="Times New Roman" panose="02020603050405020304" pitchFamily="18" charset="0"/>
                </a:rPr>
                <a:t>;</a:t>
              </a:r>
              <a:r>
                <a:rPr lang="en-US" sz="3600" dirty="0">
                  <a:effectLst/>
                  <a:latin typeface="Times New Roman" panose="02020603050405020304" pitchFamily="18" charset="0"/>
                  <a:ea typeface="Verdana" panose="020B0604030504040204" pitchFamily="34" charset="0"/>
                  <a:cs typeface="Times New Roman" panose="02020603050405020304" pitchFamily="18" charset="0"/>
                </a:rPr>
                <a:t>; Antunes, Margarida</a:t>
              </a:r>
              <a:r>
                <a:rPr lang="en-US" sz="3600" baseline="30000" dirty="0">
                  <a:effectLst/>
                  <a:latin typeface="Times New Roman" panose="02020603050405020304" pitchFamily="18" charset="0"/>
                  <a:ea typeface="Verdana" panose="020B0604030504040204" pitchFamily="34" charset="0"/>
                  <a:cs typeface="Times New Roman" panose="02020603050405020304" pitchFamily="18" charset="0"/>
                </a:rPr>
                <a:t>2</a:t>
              </a:r>
              <a:r>
                <a:rPr lang="en-US" sz="3600" dirty="0">
                  <a:effectLst/>
                  <a:latin typeface="Times New Roman" panose="02020603050405020304" pitchFamily="18" charset="0"/>
                  <a:ea typeface="Verdana" panose="020B0604030504040204" pitchFamily="34" charset="0"/>
                  <a:cs typeface="Times New Roman" panose="02020603050405020304" pitchFamily="18" charset="0"/>
                </a:rPr>
                <a:t>; Valente, Teresa</a:t>
              </a:r>
              <a:r>
                <a:rPr lang="en-US" sz="3600" baseline="30000" dirty="0">
                  <a:effectLst/>
                  <a:latin typeface="Times New Roman" panose="02020603050405020304" pitchFamily="18" charset="0"/>
                  <a:ea typeface="Verdana" panose="020B0604030504040204" pitchFamily="34" charset="0"/>
                  <a:cs typeface="Times New Roman" panose="02020603050405020304" pitchFamily="18" charset="0"/>
                </a:rPr>
                <a:t>2</a:t>
              </a:r>
              <a:r>
                <a:rPr lang="en-US" sz="3600" dirty="0">
                  <a:effectLst/>
                  <a:latin typeface="Times New Roman" panose="02020603050405020304" pitchFamily="18" charset="0"/>
                  <a:ea typeface="Verdana" panose="020B0604030504040204" pitchFamily="34" charset="0"/>
                  <a:cs typeface="Times New Roman" panose="02020603050405020304" pitchFamily="18" charset="0"/>
                </a:rPr>
                <a:t>; Barroso, Ana</a:t>
              </a:r>
              <a:r>
                <a:rPr lang="en-US" sz="3600" baseline="30000" dirty="0">
                  <a:effectLst/>
                  <a:latin typeface="Times New Roman" panose="02020603050405020304" pitchFamily="18" charset="0"/>
                  <a:ea typeface="Verdana" panose="020B0604030504040204" pitchFamily="34" charset="0"/>
                  <a:cs typeface="Times New Roman" panose="02020603050405020304" pitchFamily="18" charset="0"/>
                </a:rPr>
                <a:t>2</a:t>
              </a:r>
              <a:r>
                <a:rPr lang="en-US" sz="3600" dirty="0">
                  <a:effectLst/>
                  <a:latin typeface="Times New Roman" panose="02020603050405020304" pitchFamily="18" charset="0"/>
                  <a:ea typeface="Verdana" panose="020B0604030504040204" pitchFamily="34" charset="0"/>
                  <a:cs typeface="Times New Roman" panose="02020603050405020304" pitchFamily="18" charset="0"/>
                </a:rPr>
                <a:t>; </a:t>
              </a:r>
              <a:r>
                <a:rPr lang="en-US" sz="3600" dirty="0">
                  <a:latin typeface="Times New Roman" panose="02020603050405020304" pitchFamily="18" charset="0"/>
                  <a:ea typeface="Verdana" panose="020B0604030504040204" pitchFamily="34" charset="0"/>
                  <a:cs typeface="Times New Roman" panose="02020603050405020304" pitchFamily="18" charset="0"/>
                </a:rPr>
                <a:t>Araújo, Alexandre</a:t>
              </a:r>
              <a:r>
                <a:rPr lang="en-US" sz="3600" baseline="30000" dirty="0">
                  <a:latin typeface="Times New Roman" panose="02020603050405020304" pitchFamily="18" charset="0"/>
                  <a:ea typeface="Verdana" panose="020B0604030504040204" pitchFamily="34" charset="0"/>
                  <a:cs typeface="Times New Roman" panose="02020603050405020304" pitchFamily="18" charset="0"/>
                </a:rPr>
                <a:t>1</a:t>
              </a:r>
              <a:r>
                <a:rPr lang="en-US" sz="3600" dirty="0">
                  <a:latin typeface="Times New Roman" panose="02020603050405020304" pitchFamily="18" charset="0"/>
                  <a:ea typeface="Verdana" panose="020B0604030504040204" pitchFamily="34" charset="0"/>
                  <a:cs typeface="Times New Roman" panose="02020603050405020304" pitchFamily="18" charset="0"/>
                </a:rPr>
                <a:t>;</a:t>
              </a:r>
              <a:r>
                <a:rPr lang="en-US" sz="3600" dirty="0">
                  <a:effectLst/>
                  <a:latin typeface="Times New Roman" panose="02020603050405020304" pitchFamily="18" charset="0"/>
                  <a:ea typeface="Verdana" panose="020B0604030504040204" pitchFamily="34" charset="0"/>
                  <a:cs typeface="Times New Roman" panose="02020603050405020304" pitchFamily="18" charset="0"/>
                </a:rPr>
                <a:t>Albuquerque, Teresa</a:t>
              </a:r>
              <a:r>
                <a:rPr lang="en-US" sz="3600" baseline="30000" dirty="0">
                  <a:effectLst/>
                  <a:latin typeface="Times New Roman" panose="02020603050405020304" pitchFamily="18" charset="0"/>
                  <a:ea typeface="Verdana" panose="020B0604030504040204" pitchFamily="34" charset="0"/>
                  <a:cs typeface="Times New Roman" panose="02020603050405020304" pitchFamily="18" charset="0"/>
                </a:rPr>
                <a:t>2,3</a:t>
              </a:r>
              <a:endParaRPr lang="en-US" sz="3600" baseline="30000" dirty="0">
                <a:latin typeface="Times New Roman" panose="02020603050405020304" pitchFamily="18" charset="0"/>
                <a:ea typeface="Verdana" panose="020B0604030504040204" pitchFamily="34" charset="0"/>
                <a:cs typeface="Times New Roman" panose="02020603050405020304" pitchFamily="18" charset="0"/>
              </a:endParaRPr>
            </a:p>
            <a:p>
              <a:pPr algn="ctr">
                <a:lnSpc>
                  <a:spcPct val="107000"/>
                </a:lnSpc>
                <a:spcAft>
                  <a:spcPts val="800"/>
                </a:spcAft>
              </a:pPr>
              <a:r>
                <a:rPr lang="en-US" sz="2800" baseline="30000" dirty="0">
                  <a:effectLst/>
                  <a:latin typeface="Times New Roman" panose="02020603050405020304" pitchFamily="18" charset="0"/>
                  <a:ea typeface="Verdana" panose="020B0604030504040204" pitchFamily="34" charset="0"/>
                  <a:cs typeface="Times New Roman" panose="02020603050405020304" pitchFamily="18" charset="0"/>
                </a:rPr>
                <a:t>1</a:t>
              </a:r>
              <a:r>
                <a:rPr lang="en-US" sz="2800" dirty="0">
                  <a:effectLst/>
                  <a:latin typeface="Times New Roman" panose="02020603050405020304" pitchFamily="18" charset="0"/>
                  <a:ea typeface="Verdana" panose="020B0604030504040204" pitchFamily="34" charset="0"/>
                  <a:cs typeface="Times New Roman" panose="02020603050405020304" pitchFamily="18" charset="0"/>
                </a:rPr>
                <a:t>ICT/University of Évora, Évora, Portugal</a:t>
              </a:r>
            </a:p>
            <a:p>
              <a:pPr algn="ctr">
                <a:lnSpc>
                  <a:spcPct val="107000"/>
                </a:lnSpc>
                <a:spcAft>
                  <a:spcPts val="800"/>
                </a:spcAft>
              </a:pPr>
              <a:r>
                <a:rPr lang="en-US" sz="2800" baseline="30000" dirty="0">
                  <a:latin typeface="Times New Roman" panose="02020603050405020304" pitchFamily="18" charset="0"/>
                  <a:ea typeface="Verdana" panose="020B0604030504040204" pitchFamily="34" charset="0"/>
                  <a:cs typeface="Times New Roman" panose="02020603050405020304" pitchFamily="18" charset="0"/>
                </a:rPr>
                <a:t>2</a:t>
              </a:r>
              <a:r>
                <a:rPr lang="en-US" sz="2800" dirty="0">
                  <a:latin typeface="Times New Roman" panose="02020603050405020304" pitchFamily="18" charset="0"/>
                  <a:ea typeface="Verdana" panose="020B0604030504040204" pitchFamily="34" charset="0"/>
                  <a:cs typeface="Times New Roman" panose="02020603050405020304" pitchFamily="18" charset="0"/>
                </a:rPr>
                <a:t>ICT/University of Minho, Braga, Portugal</a:t>
              </a:r>
            </a:p>
            <a:p>
              <a:pPr algn="ctr">
                <a:lnSpc>
                  <a:spcPct val="107000"/>
                </a:lnSpc>
                <a:spcAft>
                  <a:spcPts val="800"/>
                </a:spcAft>
              </a:pPr>
              <a:r>
                <a:rPr lang="en-US" sz="2800" baseline="30000" dirty="0">
                  <a:effectLst/>
                  <a:latin typeface="Times New Roman" panose="02020603050405020304" pitchFamily="18" charset="0"/>
                  <a:ea typeface="Verdana" panose="020B0604030504040204" pitchFamily="34" charset="0"/>
                  <a:cs typeface="Times New Roman" panose="02020603050405020304" pitchFamily="18" charset="0"/>
                </a:rPr>
                <a:t>3</a:t>
              </a:r>
              <a:r>
                <a:rPr lang="en-US" sz="2800" dirty="0">
                  <a:effectLst/>
                  <a:latin typeface="Times New Roman" panose="02020603050405020304" pitchFamily="18" charset="0"/>
                  <a:ea typeface="Verdana" panose="020B0604030504040204" pitchFamily="34" charset="0"/>
                  <a:cs typeface="Times New Roman" panose="02020603050405020304" pitchFamily="18" charset="0"/>
                </a:rPr>
                <a:t>Polytechnique Institute of Castelo Branco, Castelo Branco, Portugal</a:t>
              </a:r>
              <a:endParaRPr lang="pt-PT" sz="2800" dirty="0">
                <a:effectLst/>
                <a:latin typeface="Times New Roman" panose="02020603050405020304" pitchFamily="18" charset="0"/>
                <a:ea typeface="Verdana" panose="020B0604030504040204" pitchFamily="34" charset="0"/>
                <a:cs typeface="Times New Roman" panose="02020603050405020304" pitchFamily="18" charset="0"/>
              </a:endParaRPr>
            </a:p>
          </p:txBody>
        </p:sp>
      </p:grpSp>
      <p:sp>
        <p:nvSpPr>
          <p:cNvPr id="170" name="CaixaDeTexto 169">
            <a:extLst>
              <a:ext uri="{FF2B5EF4-FFF2-40B4-BE49-F238E27FC236}">
                <a16:creationId xmlns:a16="http://schemas.microsoft.com/office/drawing/2014/main" id="{DC2FAC4E-89EA-D014-EADC-13E913E1D309}"/>
              </a:ext>
            </a:extLst>
          </p:cNvPr>
          <p:cNvSpPr txBox="1"/>
          <p:nvPr/>
        </p:nvSpPr>
        <p:spPr>
          <a:xfrm>
            <a:off x="907375" y="4494946"/>
            <a:ext cx="28472358" cy="7304564"/>
          </a:xfrm>
          <a:prstGeom prst="rect">
            <a:avLst/>
          </a:prstGeom>
          <a:noFill/>
        </p:spPr>
        <p:txBody>
          <a:bodyPr wrap="square">
            <a:spAutoFit/>
          </a:bodyPr>
          <a:lstStyle/>
          <a:p>
            <a:pPr algn="just">
              <a:lnSpc>
                <a:spcPct val="125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Abstract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Mercury pollution is significant in many former mining communities worldwide, including in developing countries. Anthropic contributions to environmental Hg pollution are mostly connected to fuel fossil emissions, and industrial and mining activities. Among mining operations, gold exploration contributes to the highest Hg contamination rates, given the processes, widely used in the past, of mixing Hg with the gold-containing ore, to separate this metal from the bulk impurities. This study, as part of the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GeoMaTre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project, an ongoing collaborative network (2021-2024) between the Polytechnic Institute of Castelo Branco and the University of Évora, Portugal, aimed to evaluate the potential risk of mercury pollution in stream sediments in the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Caveira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area, an abandoned Cu, Pb, Zn, Ag, and Au mine, included in the Iberian Pyrite Belt, at South Portugal. This mine corresponds to a Gossan developed on pyrite mineralization, with high gold and silver content at the official beginning of its exploitation, in 1863, having exhausted the reserves in these precious metals in the 1920s. Until the date of its abandonment (1966) the exploitation focused on the remaining metals (Cu, Pb, Zn) and S. Currently, the surrounding area of the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Caveira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mine is essentially composed of areas of waste accumulation, from mining activity, with little or no vegetation.</a:t>
            </a: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Thirty-three sediment samples were collected from within 0 to 10 cm depth, in a grid of 1Km x 1Km. Hg was determined in samples preserved at about -8 ºC at the time of collection, through a mercury analyzer (NIC MA-3000) based on thermal decomposition, gold amalgamation, and cold vapor atomic absorption spectroscopy detection. </a:t>
            </a: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spatial multivariate preliminary study was conducted to evaluate the spatial distribution of Hg in the mine area and to determine the spatial clusters of Hg concentration. Analysis showed very high values (50-130µgg</a:t>
            </a:r>
            <a:r>
              <a:rPr lang="en-US" sz="24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in the sediments deposited in the mainstream crossing the mine heaps, with concentrations reaching 340 µgg</a:t>
            </a:r>
            <a:r>
              <a:rPr lang="en-US" sz="24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in the meeting with the major waterway of the region. In the latter, near the confluence zone, there is an attenuation of Hg levels, although still above the reference values for sediments, 0.3µgg</a:t>
            </a:r>
            <a:r>
              <a:rPr lang="en-US" sz="24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according to the Netherlands Regulation (2009), followed by many European countries. Since this is a complex mining area with diffuse distribution of the water system, levels significantly higher than reference values were also found in other small streams in the vicinity of the mine heaps. According to the Hg limits established by this regulation, mitigation measures are required when Hg is greater than 36µgg-1. Therefore, to identify spatial patterns of the Hg concentration distribution, geostatistical modeling was used throughout conventional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variography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followed by the Sequential Gaussian Simulation (SGS). The Mean Image of the one hundred performed simulations followed by local G clustering allowed the definition of the significant hotspots for contamination risk. The probability maps of exceeding, respectively, the 0.3µgg</a:t>
            </a:r>
            <a:r>
              <a:rPr lang="en-US" sz="24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(maximum admissible value) and the 36µgg</a:t>
            </a:r>
            <a:r>
              <a:rPr lang="en-US" sz="24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thresholds were computed and acted as a measurement of the obtained clusters’ robustness, thus providing a faster and more intuitive way to verify whether the previously detected problematic zones are true of concern and in need of mitigation.</a:t>
            </a: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pt-PT"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Key-words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Caveira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mine; Mercury; Sequential Gaussian Simulation; G clustering; Probability map.</a:t>
            </a:r>
            <a:endParaRPr lang="pt-PT"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6" name="CaixaDeTexto 185">
            <a:extLst>
              <a:ext uri="{FF2B5EF4-FFF2-40B4-BE49-F238E27FC236}">
                <a16:creationId xmlns:a16="http://schemas.microsoft.com/office/drawing/2014/main" id="{3AD1AAE6-79B7-1DA6-673D-A92BA15F5AC1}"/>
              </a:ext>
            </a:extLst>
          </p:cNvPr>
          <p:cNvSpPr txBox="1"/>
          <p:nvPr/>
        </p:nvSpPr>
        <p:spPr>
          <a:xfrm>
            <a:off x="560421" y="40909479"/>
            <a:ext cx="24153779" cy="2246769"/>
          </a:xfrm>
          <a:prstGeom prst="rect">
            <a:avLst/>
          </a:prstGeom>
          <a:noFill/>
        </p:spPr>
        <p:txBody>
          <a:bodyPr wrap="square" rtlCol="0">
            <a:spAutoFit/>
          </a:bodyPr>
          <a:lstStyle/>
          <a:p>
            <a:pPr algn="just"/>
            <a:r>
              <a:rPr lang="pt-PT" sz="2000" b="1" dirty="0" err="1">
                <a:latin typeface="Times New Roman" panose="02020603050405020304" pitchFamily="18" charset="0"/>
                <a:cs typeface="Times New Roman" panose="02020603050405020304" pitchFamily="18" charset="0"/>
              </a:rPr>
              <a:t>References</a:t>
            </a:r>
            <a:endParaRPr lang="pt-PT" sz="2000" b="1" dirty="0">
              <a:latin typeface="Times New Roman" panose="02020603050405020304" pitchFamily="18" charset="0"/>
              <a:cs typeface="Times New Roman" panose="02020603050405020304" pitchFamily="18" charset="0"/>
            </a:endParaRPr>
          </a:p>
          <a:p>
            <a:pPr algn="just"/>
            <a:r>
              <a:rPr lang="pt-PT" sz="2000" dirty="0">
                <a:latin typeface="Times New Roman" panose="02020603050405020304" pitchFamily="18" charset="0"/>
                <a:cs typeface="Times New Roman" panose="02020603050405020304" pitchFamily="18" charset="0"/>
              </a:rPr>
              <a:t>C. Boente, M.T.D. Albuquerque, S. Gerassis, E. </a:t>
            </a:r>
            <a:r>
              <a:rPr lang="pt-PT" sz="2000" dirty="0" err="1">
                <a:latin typeface="Times New Roman" panose="02020603050405020304" pitchFamily="18" charset="0"/>
                <a:cs typeface="Times New Roman" panose="02020603050405020304" pitchFamily="18" charset="0"/>
              </a:rPr>
              <a:t>Rodríguez-Valdés</a:t>
            </a:r>
            <a:r>
              <a:rPr lang="pt-PT" sz="2000" dirty="0">
                <a:latin typeface="Times New Roman" panose="02020603050405020304" pitchFamily="18" charset="0"/>
                <a:cs typeface="Times New Roman" panose="02020603050405020304" pitchFamily="18" charset="0"/>
              </a:rPr>
              <a:t>, J.R. Gallego (2019). </a:t>
            </a:r>
            <a:r>
              <a:rPr lang="en-US" sz="2000" dirty="0">
                <a:latin typeface="Times New Roman" panose="02020603050405020304" pitchFamily="18" charset="0"/>
                <a:cs typeface="Times New Roman" panose="02020603050405020304" pitchFamily="18" charset="0"/>
              </a:rPr>
              <a:t>A coupled multivariate statistics, geostatistical and machine-learning approach to address soil pollution in a prototypical Hg-mining site in a natural reserve, Chemosphere 218, 767e777, </a:t>
            </a:r>
            <a:r>
              <a:rPr lang="en-US" sz="2000" dirty="0">
                <a:latin typeface="Times New Roman" panose="02020603050405020304" pitchFamily="18" charset="0"/>
                <a:cs typeface="Times New Roman" panose="02020603050405020304" pitchFamily="18" charset="0"/>
                <a:hlinkClick r:id="rId3"/>
              </a:rPr>
              <a:t>https://doi.org/10.1016/j.chemosphere.2018.11.172</a:t>
            </a:r>
            <a:endParaRPr lang="en-US" sz="2000" dirty="0">
              <a:latin typeface="Times New Roman" panose="02020603050405020304" pitchFamily="18" charset="0"/>
              <a:cs typeface="Times New Roman" panose="02020603050405020304" pitchFamily="18" charset="0"/>
            </a:endParaRPr>
          </a:p>
          <a:p>
            <a:pPr algn="just"/>
            <a:r>
              <a:rPr lang="pt-PT" sz="2000" dirty="0">
                <a:latin typeface="Times New Roman" panose="02020603050405020304" pitchFamily="18" charset="0"/>
                <a:cs typeface="Times New Roman" panose="02020603050405020304" pitchFamily="18" charset="0"/>
              </a:rPr>
              <a:t>Albuquerque, M.T.D., Gerassis, S., Sierra, C., Taboada, J., Martín, J.E., Antunes, I.M.H.R., Gallego, J.R., 2017. </a:t>
            </a:r>
            <a:r>
              <a:rPr lang="pt-PT" sz="2000" dirty="0" err="1">
                <a:latin typeface="Times New Roman" panose="02020603050405020304" pitchFamily="18" charset="0"/>
                <a:cs typeface="Times New Roman" panose="02020603050405020304" pitchFamily="18" charset="0"/>
              </a:rPr>
              <a:t>Developing</a:t>
            </a:r>
            <a:r>
              <a:rPr lang="pt-PT" sz="2000" dirty="0">
                <a:latin typeface="Times New Roman" panose="02020603050405020304" pitchFamily="18" charset="0"/>
                <a:cs typeface="Times New Roman" panose="02020603050405020304" pitchFamily="18" charset="0"/>
              </a:rPr>
              <a:t> a </a:t>
            </a:r>
            <a:r>
              <a:rPr lang="pt-PT" sz="2000" dirty="0" err="1">
                <a:latin typeface="Times New Roman" panose="02020603050405020304" pitchFamily="18" charset="0"/>
                <a:cs typeface="Times New Roman" panose="02020603050405020304" pitchFamily="18" charset="0"/>
              </a:rPr>
              <a:t>new</a:t>
            </a:r>
            <a:r>
              <a:rPr lang="pt-PT" sz="2000" dirty="0">
                <a:latin typeface="Times New Roman" panose="02020603050405020304" pitchFamily="18" charset="0"/>
                <a:cs typeface="Times New Roman" panose="02020603050405020304" pitchFamily="18" charset="0"/>
              </a:rPr>
              <a:t> </a:t>
            </a:r>
            <a:r>
              <a:rPr lang="pt-PT" sz="2000" dirty="0" err="1">
                <a:latin typeface="Times New Roman" panose="02020603050405020304" pitchFamily="18" charset="0"/>
                <a:cs typeface="Times New Roman" panose="02020603050405020304" pitchFamily="18" charset="0"/>
              </a:rPr>
              <a:t>Bayesian</a:t>
            </a:r>
            <a:r>
              <a:rPr lang="pt-PT" sz="2000" dirty="0">
                <a:latin typeface="Times New Roman" panose="02020603050405020304" pitchFamily="18" charset="0"/>
                <a:cs typeface="Times New Roman" panose="02020603050405020304" pitchFamily="18" charset="0"/>
              </a:rPr>
              <a:t> </a:t>
            </a:r>
            <a:r>
              <a:rPr lang="pt-PT" sz="2000" dirty="0" err="1">
                <a:latin typeface="Times New Roman" panose="02020603050405020304" pitchFamily="18" charset="0"/>
                <a:cs typeface="Times New Roman" panose="02020603050405020304" pitchFamily="18" charset="0"/>
              </a:rPr>
              <a:t>Risk</a:t>
            </a:r>
            <a:r>
              <a:rPr lang="pt-PT" sz="2000" dirty="0">
                <a:latin typeface="Times New Roman" panose="02020603050405020304" pitchFamily="18" charset="0"/>
                <a:cs typeface="Times New Roman" panose="02020603050405020304" pitchFamily="18" charset="0"/>
              </a:rPr>
              <a:t> Index for </a:t>
            </a:r>
            <a:r>
              <a:rPr lang="pt-PT" sz="2000" dirty="0" err="1">
                <a:latin typeface="Times New Roman" panose="02020603050405020304" pitchFamily="18" charset="0"/>
                <a:cs typeface="Times New Roman" panose="02020603050405020304" pitchFamily="18" charset="0"/>
              </a:rPr>
              <a:t>risk</a:t>
            </a:r>
            <a:r>
              <a:rPr lang="pt-PT" sz="2000" dirty="0">
                <a:latin typeface="Times New Roman" panose="02020603050405020304" pitchFamily="18" charset="0"/>
                <a:cs typeface="Times New Roman" panose="02020603050405020304" pitchFamily="18" charset="0"/>
              </a:rPr>
              <a:t> </a:t>
            </a:r>
            <a:r>
              <a:rPr lang="pt-PT" sz="2000" dirty="0" err="1">
                <a:latin typeface="Times New Roman" panose="02020603050405020304" pitchFamily="18" charset="0"/>
                <a:cs typeface="Times New Roman" panose="02020603050405020304" pitchFamily="18" charset="0"/>
              </a:rPr>
              <a:t>evaluation</a:t>
            </a:r>
            <a:r>
              <a:rPr lang="pt-PT" sz="2000" dirty="0">
                <a:latin typeface="Times New Roman" panose="02020603050405020304" pitchFamily="18" charset="0"/>
                <a:cs typeface="Times New Roman" panose="02020603050405020304" pitchFamily="18" charset="0"/>
              </a:rPr>
              <a:t> of </a:t>
            </a:r>
            <a:r>
              <a:rPr lang="pt-PT" sz="2000" dirty="0" err="1">
                <a:latin typeface="Times New Roman" panose="02020603050405020304" pitchFamily="18" charset="0"/>
                <a:cs typeface="Times New Roman" panose="02020603050405020304" pitchFamily="18" charset="0"/>
              </a:rPr>
              <a:t>soil</a:t>
            </a:r>
            <a:r>
              <a:rPr lang="pt-PT" sz="2000" dirty="0">
                <a:latin typeface="Times New Roman" panose="02020603050405020304" pitchFamily="18" charset="0"/>
                <a:cs typeface="Times New Roman" panose="02020603050405020304" pitchFamily="18" charset="0"/>
              </a:rPr>
              <a:t> </a:t>
            </a:r>
            <a:r>
              <a:rPr lang="pt-PT" sz="2000" dirty="0" err="1">
                <a:latin typeface="Times New Roman" panose="02020603050405020304" pitchFamily="18" charset="0"/>
                <a:cs typeface="Times New Roman" panose="02020603050405020304" pitchFamily="18" charset="0"/>
              </a:rPr>
              <a:t>contamination</a:t>
            </a:r>
            <a:r>
              <a:rPr lang="pt-PT" sz="2000" dirty="0">
                <a:latin typeface="Times New Roman" panose="02020603050405020304" pitchFamily="18" charset="0"/>
                <a:cs typeface="Times New Roman" panose="02020603050405020304" pitchFamily="18" charset="0"/>
              </a:rPr>
              <a:t>. </a:t>
            </a:r>
            <a:r>
              <a:rPr lang="pt-PT" sz="2000" dirty="0" err="1">
                <a:latin typeface="Times New Roman" panose="02020603050405020304" pitchFamily="18" charset="0"/>
                <a:cs typeface="Times New Roman" panose="02020603050405020304" pitchFamily="18" charset="0"/>
              </a:rPr>
              <a:t>Sci</a:t>
            </a:r>
            <a:r>
              <a:rPr lang="pt-PT" sz="2000" dirty="0">
                <a:latin typeface="Times New Roman" panose="02020603050405020304" pitchFamily="18" charset="0"/>
                <a:cs typeface="Times New Roman" panose="02020603050405020304" pitchFamily="18" charset="0"/>
              </a:rPr>
              <a:t>. Total </a:t>
            </a:r>
            <a:r>
              <a:rPr lang="pt-PT" sz="2000" dirty="0" err="1">
                <a:latin typeface="Times New Roman" panose="02020603050405020304" pitchFamily="18" charset="0"/>
                <a:cs typeface="Times New Roman" panose="02020603050405020304" pitchFamily="18" charset="0"/>
              </a:rPr>
              <a:t>Environ</a:t>
            </a:r>
            <a:r>
              <a:rPr lang="pt-PT" sz="2000" dirty="0">
                <a:latin typeface="Times New Roman" panose="02020603050405020304" pitchFamily="18" charset="0"/>
                <a:cs typeface="Times New Roman" panose="02020603050405020304" pitchFamily="18" charset="0"/>
              </a:rPr>
              <a:t>. 603e604, 167e177. </a:t>
            </a:r>
            <a:r>
              <a:rPr lang="pt-PT" sz="2000" dirty="0">
                <a:latin typeface="Times New Roman" panose="02020603050405020304" pitchFamily="18" charset="0"/>
                <a:cs typeface="Times New Roman" panose="02020603050405020304" pitchFamily="18" charset="0"/>
                <a:hlinkClick r:id="rId4"/>
              </a:rPr>
              <a:t>https://doi.org/10.1016/j.scitotenv.2017.06.068</a:t>
            </a:r>
            <a:endParaRPr lang="pt-PT" sz="2000" dirty="0">
              <a:latin typeface="Times New Roman" panose="02020603050405020304" pitchFamily="18" charset="0"/>
              <a:cs typeface="Times New Roman" panose="02020603050405020304" pitchFamily="18" charset="0"/>
            </a:endParaRPr>
          </a:p>
          <a:p>
            <a:pPr algn="just"/>
            <a:endParaRPr lang="pt-PT" sz="2000" dirty="0">
              <a:latin typeface="Times New Roman" panose="02020603050405020304" pitchFamily="18" charset="0"/>
              <a:cs typeface="Times New Roman" panose="02020603050405020304" pitchFamily="18" charset="0"/>
            </a:endParaRPr>
          </a:p>
          <a:p>
            <a:pPr algn="just"/>
            <a:endParaRPr lang="pt-PT" sz="2000" dirty="0">
              <a:latin typeface="Times New Roman" panose="02020603050405020304" pitchFamily="18" charset="0"/>
              <a:cs typeface="Times New Roman" panose="02020603050405020304" pitchFamily="18" charset="0"/>
            </a:endParaRPr>
          </a:p>
        </p:txBody>
      </p:sp>
      <p:sp>
        <p:nvSpPr>
          <p:cNvPr id="189" name="CaixaDeTexto 188">
            <a:extLst>
              <a:ext uri="{FF2B5EF4-FFF2-40B4-BE49-F238E27FC236}">
                <a16:creationId xmlns:a16="http://schemas.microsoft.com/office/drawing/2014/main" id="{50F8DF8A-BD37-22EC-3404-B6AA9CA8B232}"/>
              </a:ext>
            </a:extLst>
          </p:cNvPr>
          <p:cNvSpPr txBox="1"/>
          <p:nvPr/>
        </p:nvSpPr>
        <p:spPr>
          <a:xfrm>
            <a:off x="795045" y="11992928"/>
            <a:ext cx="28609470" cy="3693319"/>
          </a:xfrm>
          <a:prstGeom prst="rect">
            <a:avLst/>
          </a:prstGeom>
          <a:noFill/>
        </p:spPr>
        <p:txBody>
          <a:bodyPr wrap="square">
            <a:spAutoFit/>
          </a:bodyPr>
          <a:lstStyle/>
          <a:p>
            <a:pPr algn="just">
              <a:spcBef>
                <a:spcPts val="1200"/>
              </a:spcBef>
            </a:pPr>
            <a:r>
              <a:rPr lang="en-US" sz="2800" b="1" i="0" u="none" strike="noStrike" baseline="0" dirty="0">
                <a:latin typeface="Times New Roman" panose="02020603050405020304" pitchFamily="18" charset="0"/>
                <a:cs typeface="Times New Roman" panose="02020603050405020304" pitchFamily="18" charset="0"/>
              </a:rPr>
              <a:t>Introduction</a:t>
            </a:r>
          </a:p>
          <a:p>
            <a:pPr algn="just">
              <a:spcBef>
                <a:spcPts val="1200"/>
              </a:spcBef>
            </a:pPr>
            <a:r>
              <a:rPr lang="en-US" sz="2800" dirty="0">
                <a:latin typeface="Times New Roman" panose="02020603050405020304" pitchFamily="18" charset="0"/>
                <a:cs typeface="Times New Roman" panose="02020603050405020304" pitchFamily="18" charset="0"/>
              </a:rPr>
              <a:t>In the last two centuries, industry, mining and traffic have left a notable anthropogenic footprint, which is reflected across environmental compartments. Mining is a frequent source of potentially toxic elements (PTEs), i.e. metallic elements or metalloids which can seriously disturb the environment and pose a threat to human health when present in high concentrations. Among PTEs, Hg is a highly toxic element, even at very low concentrations. Moreover, it is easily absorbed, biomagnified, and bioaccumulated within the food chain. Given these considerations, the EU launched a strategy in 2005 to reduce Hg emissions. In addition, under the recent UN Minamata Convention on Mercury (2017), countries are required to put into place measures to control sources of Hg pollution, thus renewing interest in studying this pollutant (Boente et al, 2019). The </a:t>
            </a:r>
            <a:r>
              <a:rPr lang="en-US" sz="2800" dirty="0" err="1">
                <a:latin typeface="Times New Roman" panose="02020603050405020304" pitchFamily="18" charset="0"/>
                <a:cs typeface="Times New Roman" panose="02020603050405020304" pitchFamily="18" charset="0"/>
              </a:rPr>
              <a:t>Caveira</a:t>
            </a:r>
            <a:r>
              <a:rPr lang="en-US" sz="2800" dirty="0">
                <a:latin typeface="Times New Roman" panose="02020603050405020304" pitchFamily="18" charset="0"/>
                <a:cs typeface="Times New Roman" panose="02020603050405020304" pitchFamily="18" charset="0"/>
              </a:rPr>
              <a:t> mine case study, an abandoned Cu, Pb, Zn, Ag, and Au mine, included in the Iberian Pyrite Belt, in southern Portugal, aimed at evaluating the potential risk of mercury pollution in stream sediments and its bioavailability and toxicity. To this end, here we propose a geostatistical methodology approach for the establishment of Hg spatial hot-spots, and probability maps of exceeding defined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thresholds. </a:t>
            </a:r>
          </a:p>
        </p:txBody>
      </p:sp>
      <p:sp>
        <p:nvSpPr>
          <p:cNvPr id="201" name="CaixaDeTexto 200">
            <a:extLst>
              <a:ext uri="{FF2B5EF4-FFF2-40B4-BE49-F238E27FC236}">
                <a16:creationId xmlns:a16="http://schemas.microsoft.com/office/drawing/2014/main" id="{9D1696E1-7C11-8E44-97D8-82558318485A}"/>
              </a:ext>
            </a:extLst>
          </p:cNvPr>
          <p:cNvSpPr txBox="1"/>
          <p:nvPr/>
        </p:nvSpPr>
        <p:spPr>
          <a:xfrm>
            <a:off x="10619874" y="15830455"/>
            <a:ext cx="18742525" cy="3693319"/>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Characteristics of the data and the study area</a:t>
            </a:r>
          </a:p>
          <a:p>
            <a:pPr algn="just">
              <a:spcBef>
                <a:spcPts val="1200"/>
              </a:spcBef>
            </a:pPr>
            <a:r>
              <a:rPr lang="en-US" sz="2800" dirty="0">
                <a:latin typeface="Times New Roman" panose="02020603050405020304" pitchFamily="18" charset="0"/>
                <a:cs typeface="Times New Roman" panose="02020603050405020304" pitchFamily="18" charset="0"/>
              </a:rPr>
              <a:t>The data set used in this study is located in the region of </a:t>
            </a:r>
            <a:r>
              <a:rPr lang="en-US" sz="2800" dirty="0" err="1">
                <a:latin typeface="Times New Roman" panose="02020603050405020304" pitchFamily="18" charset="0"/>
                <a:cs typeface="Times New Roman" panose="02020603050405020304" pitchFamily="18" charset="0"/>
              </a:rPr>
              <a:t>Caveira</a:t>
            </a:r>
            <a:r>
              <a:rPr lang="en-US" sz="2800" dirty="0">
                <a:latin typeface="Times New Roman" panose="02020603050405020304" pitchFamily="18" charset="0"/>
                <a:cs typeface="Times New Roman" panose="02020603050405020304" pitchFamily="18" charset="0"/>
              </a:rPr>
              <a:t> Mine, SW Portugal.  A dataset of 33 samples was collected from within 0 to 10 cm depth, in a grid of 1Km x 1Km and thirteen chemical elements, including PTEs of variable toxicity (As, Cd, Co, Cr, Cu, Hg, Mn, Ni, Pb, Zn, V) and major elements from lithogenic sources (Fe, Al), were analyzed in preserved samples at about 4°C. The most extractable forms of metals (except for Hg) were obtained by partial digestion with </a:t>
            </a:r>
            <a:r>
              <a:rPr lang="en-US" sz="2800" i="1" dirty="0">
                <a:latin typeface="Times New Roman" panose="02020603050405020304" pitchFamily="18" charset="0"/>
                <a:cs typeface="Times New Roman" panose="02020603050405020304" pitchFamily="18" charset="0"/>
              </a:rPr>
              <a:t>aqua regia </a:t>
            </a:r>
            <a:r>
              <a:rPr lang="en-US" sz="2800" dirty="0">
                <a:latin typeface="Times New Roman" panose="02020603050405020304" pitchFamily="18" charset="0"/>
                <a:cs typeface="Times New Roman" panose="02020603050405020304" pitchFamily="18" charset="0"/>
              </a:rPr>
              <a:t>(HCl and HNO</a:t>
            </a:r>
            <a:r>
              <a:rPr lang="en-US" sz="2800" baseline="-25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in a high-pressure microwave digestion unit, followed by ICP-OES analysis. Hg was analyzed in frozen samples and determined by a mercury analyzer based on thermal decomposition, gold amalgamation, and cold vapor atomic absorption spectroscopy detection.</a:t>
            </a:r>
            <a:endParaRPr lang="pt-PT" sz="2800" dirty="0">
              <a:latin typeface="Times New Roman" panose="02020603050405020304" pitchFamily="18" charset="0"/>
              <a:cs typeface="Times New Roman" panose="02020603050405020304" pitchFamily="18" charset="0"/>
            </a:endParaRPr>
          </a:p>
        </p:txBody>
      </p:sp>
      <p:sp>
        <p:nvSpPr>
          <p:cNvPr id="213" name="CaixaDeTexto 212">
            <a:extLst>
              <a:ext uri="{FF2B5EF4-FFF2-40B4-BE49-F238E27FC236}">
                <a16:creationId xmlns:a16="http://schemas.microsoft.com/office/drawing/2014/main" id="{6C1F7F03-440B-B1FB-BCC7-9CCF690F0AEC}"/>
              </a:ext>
            </a:extLst>
          </p:cNvPr>
          <p:cNvSpPr txBox="1"/>
          <p:nvPr/>
        </p:nvSpPr>
        <p:spPr>
          <a:xfrm>
            <a:off x="13002966" y="19944389"/>
            <a:ext cx="16121647" cy="4708981"/>
          </a:xfrm>
          <a:prstGeom prst="rect">
            <a:avLst/>
          </a:prstGeom>
          <a:noFill/>
        </p:spPr>
        <p:txBody>
          <a:bodyPr wrap="square">
            <a:spAutoFit/>
          </a:bodyPr>
          <a:lstStyle/>
          <a:p>
            <a:pPr algn="just"/>
            <a:r>
              <a:rPr lang="en-US" sz="2800" b="0" i="0" u="none" strike="noStrike" baseline="0" dirty="0">
                <a:latin typeface="CMR10"/>
              </a:rPr>
              <a:t> </a:t>
            </a:r>
            <a:r>
              <a:rPr lang="en-US" sz="2800" b="1" dirty="0">
                <a:latin typeface="Times New Roman" panose="02020603050405020304" pitchFamily="18" charset="0"/>
                <a:cs typeface="Times New Roman" panose="02020603050405020304" pitchFamily="18" charset="0"/>
              </a:rPr>
              <a:t>Spatial modeling  - a geostatistical approach</a:t>
            </a:r>
            <a:endParaRPr lang="en-US" sz="2800" dirty="0">
              <a:latin typeface="Times New Roman" panose="02020603050405020304" pitchFamily="18" charset="0"/>
              <a:cs typeface="Times New Roman" panose="02020603050405020304" pitchFamily="18" charset="0"/>
            </a:endParaRPr>
          </a:p>
          <a:p>
            <a:pPr algn="just">
              <a:spcBef>
                <a:spcPts val="1200"/>
              </a:spcBef>
            </a:pPr>
            <a:r>
              <a:rPr lang="en-US" sz="2800" dirty="0">
                <a:latin typeface="Times New Roman" panose="02020603050405020304" pitchFamily="18" charset="0"/>
                <a:cs typeface="Times New Roman" panose="02020603050405020304" pitchFamily="18" charset="0"/>
              </a:rPr>
              <a:t>The spatial characterization of Hg distribution was performed through a 3-step approach (Albuquerque et al, 2017):</a:t>
            </a:r>
          </a:p>
          <a:p>
            <a:pPr marL="342900" indent="-342900" algn="just">
              <a:spcBef>
                <a:spcPts val="1200"/>
              </a:spcBef>
              <a:buAutoNum type="arabicPeriod"/>
            </a:pPr>
            <a:r>
              <a:rPr lang="en-US" sz="2800" dirty="0">
                <a:latin typeface="Times New Roman" panose="02020603050405020304" pitchFamily="18" charset="0"/>
                <a:cs typeface="Times New Roman" panose="02020603050405020304" pitchFamily="18" charset="0"/>
              </a:rPr>
              <a:t>In the first step, experimental variograms were computed for variable structural characterization. No clear evidence of anisotropies was found, an isotropic variogram was computed and the corresponding model was fitted,</a:t>
            </a:r>
          </a:p>
          <a:p>
            <a:pPr marL="342900" indent="-342900" algn="just">
              <a:buAutoNum type="arabicPeriod"/>
            </a:pPr>
            <a:r>
              <a:rPr lang="en-US" sz="2800" dirty="0">
                <a:latin typeface="Times New Roman" panose="02020603050405020304" pitchFamily="18" charset="0"/>
                <a:cs typeface="Times New Roman" panose="02020603050405020304" pitchFamily="18" charset="0"/>
              </a:rPr>
              <a:t>A hundred simulations were performed using Sequential Gaussian Simulation (SGS) as a conditional stochastic simulation of the Hg value distribution for The calculation of the spatial uncertainty - the Standard Deviation of each pixel – set aside the discussion of local accuracy and, finally, </a:t>
            </a:r>
          </a:p>
          <a:p>
            <a:pPr marL="342900" indent="-342900" algn="just">
              <a:buAutoNum type="arabicPeriod"/>
            </a:pPr>
            <a:r>
              <a:rPr lang="en-US" sz="2800" dirty="0">
                <a:latin typeface="Times New Roman" panose="02020603050405020304" pitchFamily="18" charset="0"/>
                <a:cs typeface="Times New Roman" panose="02020603050405020304" pitchFamily="18" charset="0"/>
              </a:rPr>
              <a:t>Local G clustering identified the Hg high-rings for the selected elements in the subject area.</a:t>
            </a:r>
          </a:p>
        </p:txBody>
      </p:sp>
      <p:sp>
        <p:nvSpPr>
          <p:cNvPr id="216" name="CaixaDeTexto 215">
            <a:extLst>
              <a:ext uri="{FF2B5EF4-FFF2-40B4-BE49-F238E27FC236}">
                <a16:creationId xmlns:a16="http://schemas.microsoft.com/office/drawing/2014/main" id="{12BE54E4-2D64-0DE4-66BF-D8261011943F}"/>
              </a:ext>
            </a:extLst>
          </p:cNvPr>
          <p:cNvSpPr txBox="1"/>
          <p:nvPr/>
        </p:nvSpPr>
        <p:spPr>
          <a:xfrm>
            <a:off x="609129" y="38078611"/>
            <a:ext cx="28833015" cy="2862322"/>
          </a:xfrm>
          <a:prstGeom prst="rect">
            <a:avLst/>
          </a:prstGeom>
          <a:noFill/>
        </p:spPr>
        <p:txBody>
          <a:bodyPr wrap="square">
            <a:spAutoFit/>
          </a:bodyPr>
          <a:lstStyle/>
          <a:p>
            <a:pPr algn="l">
              <a:spcBef>
                <a:spcPts val="1200"/>
              </a:spcBef>
            </a:pPr>
            <a:r>
              <a:rPr lang="en-US" sz="3200" b="1" i="0" u="none" strike="noStrike" baseline="0" dirty="0">
                <a:latin typeface="Times New Roman" panose="02020603050405020304" pitchFamily="18" charset="0"/>
                <a:cs typeface="Times New Roman" panose="02020603050405020304" pitchFamily="18" charset="0"/>
              </a:rPr>
              <a:t>Conclusions</a:t>
            </a:r>
          </a:p>
          <a:p>
            <a:pPr algn="just">
              <a:spcBef>
                <a:spcPts val="1200"/>
              </a:spcBef>
            </a:pPr>
            <a:r>
              <a:rPr lang="en-US" sz="3200" dirty="0">
                <a:latin typeface="Times New Roman" panose="02020603050405020304" pitchFamily="18" charset="0"/>
                <a:cs typeface="Times New Roman" panose="02020603050405020304" pitchFamily="18" charset="0"/>
              </a:rPr>
              <a:t>The present study sought to provide a group of tools to assess the environmental impact of derelict mines. The methodology used synchronized classical geochemistry and geostatistical /spatial statistic methodologies for the purpose of identifying Hg spatial patterns. Significant hot spots were identified along and downstream the </a:t>
            </a:r>
            <a:r>
              <a:rPr lang="en-US" sz="3200" dirty="0" err="1">
                <a:latin typeface="Times New Roman" panose="02020603050405020304" pitchFamily="18" charset="0"/>
                <a:cs typeface="Times New Roman" panose="02020603050405020304" pitchFamily="18" charset="0"/>
              </a:rPr>
              <a:t>Grândola</a:t>
            </a:r>
            <a:r>
              <a:rPr lang="en-US" sz="3200" dirty="0">
                <a:latin typeface="Times New Roman" panose="02020603050405020304" pitchFamily="18" charset="0"/>
                <a:cs typeface="Times New Roman" panose="02020603050405020304" pitchFamily="18" charset="0"/>
              </a:rPr>
              <a:t> river, through the old mine’s heaps as well as a probability of exceeding the limit of </a:t>
            </a:r>
            <a:r>
              <a:rPr lang="pt-PT" sz="3200" dirty="0">
                <a:latin typeface="Times New Roman" panose="02020603050405020304" pitchFamily="18" charset="0"/>
                <a:cs typeface="Times New Roman" panose="02020603050405020304" pitchFamily="18" charset="0"/>
              </a:rPr>
              <a:t>3</a:t>
            </a:r>
            <a:r>
              <a:rPr lang="pt-PT" sz="3200" dirty="0"/>
              <a:t>6 (</a:t>
            </a:r>
            <a:r>
              <a:rPr lang="en-US" sz="3200" dirty="0">
                <a:latin typeface="Times New Roman" panose="02020603050405020304" pitchFamily="18" charset="0"/>
                <a:ea typeface="Calibri" panose="020F0502020204030204" pitchFamily="34" charset="0"/>
              </a:rPr>
              <a:t>µgg</a:t>
            </a:r>
            <a:r>
              <a:rPr lang="en-US" sz="3200" baseline="30000" dirty="0">
                <a:latin typeface="Times New Roman" panose="02020603050405020304" pitchFamily="18" charset="0"/>
                <a:ea typeface="Calibri" panose="020F0502020204030204" pitchFamily="34" charset="0"/>
              </a:rPr>
              <a:t>-1</a:t>
            </a:r>
            <a:r>
              <a:rPr lang="en-US" sz="3200" dirty="0">
                <a:latin typeface="Times New Roman" panose="02020603050405020304" pitchFamily="18" charset="0"/>
                <a:ea typeface="Calibri" panose="020F0502020204030204" pitchFamily="34" charset="0"/>
              </a:rPr>
              <a:t>) </a:t>
            </a:r>
            <a:r>
              <a:rPr lang="en-US" sz="3200" dirty="0">
                <a:latin typeface="Times New Roman" panose="02020603050405020304" pitchFamily="18" charset="0"/>
                <a:cs typeface="Times New Roman" panose="02020603050405020304" pitchFamily="18" charset="0"/>
              </a:rPr>
              <a:t>Hg content by around </a:t>
            </a:r>
            <a:r>
              <a:rPr lang="pt-PT" sz="3200" dirty="0">
                <a:latin typeface="Times New Roman" panose="02020603050405020304" pitchFamily="18" charset="0"/>
                <a:cs typeface="Times New Roman" panose="02020603050405020304" pitchFamily="18" charset="0"/>
              </a:rPr>
              <a:t>20%.</a:t>
            </a:r>
            <a:endParaRPr lang="pt-PT" sz="3200" dirty="0"/>
          </a:p>
          <a:p>
            <a:pPr algn="just">
              <a:spcBef>
                <a:spcPts val="1200"/>
              </a:spcBef>
            </a:pPr>
            <a:endParaRPr lang="en-US" sz="3200" dirty="0">
              <a:latin typeface="Times New Roman" panose="02020603050405020304" pitchFamily="18" charset="0"/>
              <a:cs typeface="Times New Roman" panose="02020603050405020304" pitchFamily="18" charset="0"/>
            </a:endParaRPr>
          </a:p>
        </p:txBody>
      </p:sp>
      <p:pic>
        <p:nvPicPr>
          <p:cNvPr id="1028" name="Picture 4" descr="Universidade do Minho | Recolha de computadores - Nova Arcada">
            <a:extLst>
              <a:ext uri="{FF2B5EF4-FFF2-40B4-BE49-F238E27FC236}">
                <a16:creationId xmlns:a16="http://schemas.microsoft.com/office/drawing/2014/main" id="{5B15DCA1-90BE-AF93-0E2B-8227DCDAEC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4736" y="41723763"/>
            <a:ext cx="173898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Resultado de imagem para ICT universidade de évora logo">
            <a:extLst>
              <a:ext uri="{FF2B5EF4-FFF2-40B4-BE49-F238E27FC236}">
                <a16:creationId xmlns:a16="http://schemas.microsoft.com/office/drawing/2014/main" id="{0B7DA337-328E-BA70-0D37-13AF6501F4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28222" y="41723763"/>
            <a:ext cx="13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6" descr="Instituto Politécnico de Castelo Branco">
            <a:extLst>
              <a:ext uri="{FF2B5EF4-FFF2-40B4-BE49-F238E27FC236}">
                <a16:creationId xmlns:a16="http://schemas.microsoft.com/office/drawing/2014/main" id="{C6489F1C-EC8A-2226-CB47-42F68DE792C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5488"/>
          <a:stretch/>
        </p:blipFill>
        <p:spPr bwMode="auto">
          <a:xfrm>
            <a:off x="24980900" y="41622163"/>
            <a:ext cx="13208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descr="Uma imagem com mapa&#10;&#10;Descrição gerada automaticamente">
            <a:extLst>
              <a:ext uri="{FF2B5EF4-FFF2-40B4-BE49-F238E27FC236}">
                <a16:creationId xmlns:a16="http://schemas.microsoft.com/office/drawing/2014/main" id="{A32E9482-2700-7522-C019-92A3AB5045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914" y="16596797"/>
            <a:ext cx="11725194" cy="9610168"/>
          </a:xfrm>
          <a:prstGeom prst="rect">
            <a:avLst/>
          </a:prstGeom>
        </p:spPr>
      </p:pic>
      <p:pic>
        <p:nvPicPr>
          <p:cNvPr id="10" name="Imagem 9">
            <a:extLst>
              <a:ext uri="{FF2B5EF4-FFF2-40B4-BE49-F238E27FC236}">
                <a16:creationId xmlns:a16="http://schemas.microsoft.com/office/drawing/2014/main" id="{9B2AC804-4C51-1B5F-097B-B87AA1F40F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2105" y="24866815"/>
            <a:ext cx="24051958" cy="13302955"/>
          </a:xfrm>
          <a:prstGeom prst="rect">
            <a:avLst/>
          </a:prstGeom>
        </p:spPr>
      </p:pic>
    </p:spTree>
    <p:extLst>
      <p:ext uri="{BB962C8B-B14F-4D97-AF65-F5344CB8AC3E}">
        <p14:creationId xmlns:p14="http://schemas.microsoft.com/office/powerpoint/2010/main" val="2055586581"/>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700</TotalTime>
  <Words>1438</Words>
  <Application>Microsoft Office PowerPoint</Application>
  <PresentationFormat>Personalizados</PresentationFormat>
  <Paragraphs>25</Paragraphs>
  <Slides>1</Slides>
  <Notes>0</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1</vt:i4>
      </vt:variant>
    </vt:vector>
  </HeadingPairs>
  <TitlesOfParts>
    <vt:vector size="7" baseType="lpstr">
      <vt:lpstr>Arial</vt:lpstr>
      <vt:lpstr>Calibri</vt:lpstr>
      <vt:lpstr>Calibri Light</vt:lpstr>
      <vt:lpstr>CMR10</vt:lpstr>
      <vt:lpstr>Times New Roman</vt:lpstr>
      <vt:lpstr>Tema do Office</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Maria Albuquerque</dc:creator>
  <cp:lastModifiedBy>REV1</cp:lastModifiedBy>
  <cp:revision>75</cp:revision>
  <dcterms:created xsi:type="dcterms:W3CDTF">2022-05-30T14:02:46Z</dcterms:created>
  <dcterms:modified xsi:type="dcterms:W3CDTF">2022-12-13T15:59:59Z</dcterms:modified>
</cp:coreProperties>
</file>